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9" r:id="rId3"/>
    <p:sldId id="287" r:id="rId4"/>
    <p:sldId id="273" r:id="rId5"/>
    <p:sldId id="270" r:id="rId6"/>
    <p:sldId id="283" r:id="rId7"/>
    <p:sldId id="260" r:id="rId8"/>
    <p:sldId id="284" r:id="rId9"/>
    <p:sldId id="278" r:id="rId10"/>
    <p:sldId id="274" r:id="rId11"/>
    <p:sldId id="285" r:id="rId12"/>
    <p:sldId id="257" r:id="rId13"/>
    <p:sldId id="259" r:id="rId14"/>
    <p:sldId id="258" r:id="rId15"/>
    <p:sldId id="275" r:id="rId16"/>
    <p:sldId id="269" r:id="rId17"/>
    <p:sldId id="286" r:id="rId18"/>
    <p:sldId id="276" r:id="rId19"/>
    <p:sldId id="281" r:id="rId20"/>
    <p:sldId id="288" r:id="rId21"/>
  </p:sldIdLst>
  <p:sldSz cx="9144000" cy="6858000" type="screen4x3"/>
  <p:notesSz cx="6794500" cy="9931400"/>
  <p:custDataLst>
    <p:tags r:id="rId2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7EB"/>
    <a:srgbClr val="002F8E"/>
    <a:srgbClr val="00FF00"/>
    <a:srgbClr val="C0FFAB"/>
    <a:srgbClr val="C0FFDC"/>
    <a:srgbClr val="81FFDC"/>
    <a:srgbClr val="FFFFAB"/>
    <a:srgbClr val="CC3300"/>
    <a:srgbClr val="FF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5167" autoAdjust="0"/>
  </p:normalViewPr>
  <p:slideViewPr>
    <p:cSldViewPr snapToGrid="0">
      <p:cViewPr varScale="1">
        <p:scale>
          <a:sx n="105" d="100"/>
          <a:sy n="105" d="100"/>
        </p:scale>
        <p:origin x="1404" y="8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2868" y="-102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2EE63-3DE3-476F-B71D-D96FD43CE2D7}" type="datetimeFigureOut">
              <a:rPr lang="de-DE" smtClean="0"/>
              <a:pPr/>
              <a:t>20.10.2016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E4863-A0C5-415D-9441-AA410AA3DC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45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DE3708D-8885-4E65-B274-B95D4C08F2C4}" type="datetimeFigureOut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044056B-7B8C-4800-9768-0C07011E4A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932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4056B-7B8C-4800-9768-0C07011E4AC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28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4056B-7B8C-4800-9768-0C07011E4AC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75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3568" y="692696"/>
            <a:ext cx="7772400" cy="1470025"/>
          </a:xfrm>
        </p:spPr>
        <p:txBody>
          <a:bodyPr/>
          <a:lstStyle>
            <a:lvl1pPr>
              <a:lnSpc>
                <a:spcPct val="130000"/>
              </a:lnSpc>
              <a:defRPr kumimoji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11970" y="2348880"/>
            <a:ext cx="6400800" cy="864096"/>
          </a:xfrm>
        </p:spPr>
        <p:txBody>
          <a:bodyPr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kumimoji="0" b="1">
                <a:solidFill>
                  <a:srgbClr val="66669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11970" y="3717751"/>
            <a:ext cx="6428381" cy="2447553"/>
          </a:xfrm>
        </p:spPr>
        <p:txBody>
          <a:bodyPr/>
          <a:lstStyle>
            <a:lvl1pPr marL="0" indent="0" algn="ctr">
              <a:buNone/>
              <a:defRPr sz="18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sz="1800" dirty="0" smtClean="0"/>
              <a:t>Systems </a:t>
            </a:r>
            <a:r>
              <a:rPr lang="de-DE" sz="1800" dirty="0" err="1" smtClean="0"/>
              <a:t>Control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Optimization</a:t>
            </a:r>
            <a:r>
              <a:rPr lang="de-DE" sz="1800" dirty="0" smtClean="0"/>
              <a:t> Laboratory</a:t>
            </a:r>
          </a:p>
          <a:p>
            <a:r>
              <a:rPr lang="de-DE" sz="1800" dirty="0" smtClean="0"/>
              <a:t>Department </a:t>
            </a:r>
            <a:r>
              <a:rPr lang="de-DE" sz="1800" dirty="0" err="1" smtClean="0"/>
              <a:t>of</a:t>
            </a:r>
            <a:r>
              <a:rPr lang="de-DE" sz="1800" dirty="0" smtClean="0"/>
              <a:t> Microsystems Engineering</a:t>
            </a:r>
          </a:p>
          <a:p>
            <a:r>
              <a:rPr lang="de-DE" sz="1800" dirty="0" smtClean="0"/>
              <a:t>University </a:t>
            </a:r>
            <a:r>
              <a:rPr lang="de-DE" sz="1800" dirty="0" err="1" smtClean="0"/>
              <a:t>of</a:t>
            </a:r>
            <a:r>
              <a:rPr lang="de-DE" sz="1800" dirty="0" smtClean="0"/>
              <a:t> Freiburg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www.syscop.de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34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951" y="6131825"/>
            <a:ext cx="726175" cy="72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  <a:lvl2pPr>
              <a:defRPr>
                <a:latin typeface="Helvetica" pitchFamily="34" charset="0"/>
                <a:cs typeface="Helvetica" pitchFamily="34" charset="0"/>
              </a:defRPr>
            </a:lvl2pPr>
            <a:lvl3pPr>
              <a:defRPr>
                <a:latin typeface="Helvetica" pitchFamily="34" charset="0"/>
                <a:cs typeface="Helvetica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04056"/>
          </a:xfrm>
        </p:spPr>
        <p:txBody>
          <a:bodyPr/>
          <a:lstStyle>
            <a:lvl1pPr>
              <a:defRPr>
                <a:solidFill>
                  <a:srgbClr val="6562A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2231740" y="6480000"/>
            <a:ext cx="4680520" cy="360096"/>
          </a:xfrm>
        </p:spPr>
        <p:txBody>
          <a:bodyPr/>
          <a:lstStyle>
            <a:lvl1pPr>
              <a:defRPr sz="1800">
                <a:solidFill>
                  <a:srgbClr val="6562AC"/>
                </a:solidFill>
              </a:defRPr>
            </a:lvl1pPr>
          </a:lstStyle>
          <a:p>
            <a:r>
              <a:rPr lang="en-US" dirty="0" smtClean="0"/>
              <a:t>Jörg Fischer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300192" y="6480000"/>
            <a:ext cx="792088" cy="379554"/>
          </a:xfrm>
        </p:spPr>
        <p:txBody>
          <a:bodyPr/>
          <a:lstStyle>
            <a:lvl1pPr>
              <a:defRPr sz="1800">
                <a:solidFill>
                  <a:srgbClr val="6562AC"/>
                </a:solidFill>
              </a:defRPr>
            </a:lvl1pPr>
          </a:lstStyle>
          <a:p>
            <a:fld id="{1B2728C5-7FA3-4B0A-9893-2998AE23CAE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2" descr="D:\Users\Joe\Downloads\IMTEK_Logo_Farbe_2107x928(1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" y="6424611"/>
            <a:ext cx="839685" cy="3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3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562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you for your attention</a:t>
            </a:r>
            <a:endParaRPr lang="en-US" sz="2800" b="1" dirty="0">
              <a:solidFill>
                <a:srgbClr val="6562A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2231740" y="6480000"/>
            <a:ext cx="4680520" cy="360096"/>
          </a:xfrm>
        </p:spPr>
        <p:txBody>
          <a:bodyPr/>
          <a:lstStyle>
            <a:lvl1pPr>
              <a:defRPr sz="1800">
                <a:solidFill>
                  <a:srgbClr val="6562A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Jörg Fischer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58" y="6187358"/>
            <a:ext cx="670642" cy="67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Users\Joe\Downloads\IMTEK_Logo_Farbe_2107x928(1)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" y="6413210"/>
            <a:ext cx="865564" cy="38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7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6948264" y="6376243"/>
            <a:ext cx="1111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6562A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1B2728C5-7FA3-4B0A-9893-2998AE23CAE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318856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rgbClr val="6562A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Jörg Fischer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0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800" b="1">
          <a:solidFill>
            <a:srgbClr val="6562AC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800" b="1">
          <a:solidFill>
            <a:srgbClr val="6562AC"/>
          </a:solidFill>
          <a:latin typeface="Tahoma" charset="0"/>
        </a:defRPr>
      </a:lvl2pPr>
      <a:lvl3pPr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800" b="1">
          <a:solidFill>
            <a:srgbClr val="6562AC"/>
          </a:solidFill>
          <a:latin typeface="Tahoma" charset="0"/>
        </a:defRPr>
      </a:lvl3pPr>
      <a:lvl4pPr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800" b="1">
          <a:solidFill>
            <a:srgbClr val="6562AC"/>
          </a:solidFill>
          <a:latin typeface="Tahoma" charset="0"/>
        </a:defRPr>
      </a:lvl4pPr>
      <a:lvl5pPr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800" b="1">
          <a:solidFill>
            <a:srgbClr val="6562AC"/>
          </a:solidFill>
          <a:latin typeface="Tahoma" charset="0"/>
        </a:defRPr>
      </a:lvl5pPr>
      <a:lvl6pPr marL="457200"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800" b="1">
          <a:solidFill>
            <a:srgbClr val="6562AC"/>
          </a:solidFill>
          <a:latin typeface="Tahoma" charset="0"/>
        </a:defRPr>
      </a:lvl6pPr>
      <a:lvl7pPr marL="914400"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800" b="1">
          <a:solidFill>
            <a:srgbClr val="6562AC"/>
          </a:solidFill>
          <a:latin typeface="Tahoma" charset="0"/>
        </a:defRPr>
      </a:lvl7pPr>
      <a:lvl8pPr marL="1371600"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800" b="1">
          <a:solidFill>
            <a:srgbClr val="6562AC"/>
          </a:solidFill>
          <a:latin typeface="Tahoma" charset="0"/>
        </a:defRPr>
      </a:lvl8pPr>
      <a:lvl9pPr marL="1828800" algn="ctr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800" b="1">
          <a:solidFill>
            <a:srgbClr val="6562AC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400">
          <a:solidFill>
            <a:schemeClr val="bg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000">
          <a:solidFill>
            <a:schemeClr val="bg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400">
          <a:solidFill>
            <a:schemeClr val="bg2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Char char="•"/>
        <a:defRPr kumimoji="1" sz="2000">
          <a:solidFill>
            <a:schemeClr val="bg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j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syscop.de/ESE-BP:_Teeter-Totter" TargetMode="External"/><Relationship Id="rId2" Type="http://schemas.openxmlformats.org/officeDocument/2006/relationships/hyperlink" Target="http://wiki.syscop.de/Embedded_Control_Project_(ECP)_WS161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syscop.de/" TargetMode="External"/><Relationship Id="rId3" Type="http://schemas.openxmlformats.org/officeDocument/2006/relationships/hyperlink" Target="https://cloud.syscop.de/" TargetMode="External"/><Relationship Id="rId7" Type="http://schemas.openxmlformats.org/officeDocument/2006/relationships/hyperlink" Target="https://tortoisegit.org/download/" TargetMode="External"/><Relationship Id="rId2" Type="http://schemas.openxmlformats.org/officeDocument/2006/relationships/hyperlink" Target="https://doc.owncloud.org/server/9.1/user_manu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-scm.com/downloads" TargetMode="External"/><Relationship Id="rId5" Type="http://schemas.openxmlformats.org/officeDocument/2006/relationships/hyperlink" Target="https://git-scm.com/doc" TargetMode="External"/><Relationship Id="rId4" Type="http://schemas.openxmlformats.org/officeDocument/2006/relationships/hyperlink" Target="https://owncloud.org/instal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syscop.de/ECP_Tutoria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0.jpeg"/><Relationship Id="rId2" Type="http://schemas.openxmlformats.org/officeDocument/2006/relationships/hyperlink" Target="http://wiki.syscop.de/Embedded_Control_Project_(ECP)_WS16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9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0" y="692696"/>
            <a:ext cx="9144000" cy="1470025"/>
          </a:xfrm>
        </p:spPr>
        <p:txBody>
          <a:bodyPr/>
          <a:lstStyle/>
          <a:p>
            <a:r>
              <a:rPr lang="de-DE" dirty="0" smtClean="0"/>
              <a:t>Kick-off </a:t>
            </a:r>
            <a:r>
              <a:rPr lang="de-DE" dirty="0" err="1" smtClean="0"/>
              <a:t>meeting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Embedded </a:t>
            </a:r>
            <a:r>
              <a:rPr lang="de-DE" dirty="0" err="1" smtClean="0"/>
              <a:t>Control</a:t>
            </a:r>
            <a:r>
              <a:rPr lang="de-DE" dirty="0" smtClean="0"/>
              <a:t> Project (ECP)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806824" y="2348880"/>
            <a:ext cx="7530353" cy="864096"/>
          </a:xfrm>
        </p:spPr>
        <p:txBody>
          <a:bodyPr/>
          <a:lstStyle/>
          <a:p>
            <a:r>
              <a:rPr lang="de-DE" dirty="0" smtClean="0"/>
              <a:t>Jörg Fischer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90600" y="3383453"/>
            <a:ext cx="7562801" cy="2447553"/>
          </a:xfrm>
        </p:spPr>
        <p:txBody>
          <a:bodyPr/>
          <a:lstStyle/>
          <a:p>
            <a:r>
              <a:rPr lang="de-DE" dirty="0"/>
              <a:t>Systems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Laboratory</a:t>
            </a:r>
          </a:p>
          <a:p>
            <a:r>
              <a:rPr lang="de-DE" dirty="0"/>
              <a:t>Department </a:t>
            </a:r>
            <a:r>
              <a:rPr lang="de-DE" dirty="0" err="1"/>
              <a:t>of</a:t>
            </a:r>
            <a:r>
              <a:rPr lang="de-DE" dirty="0"/>
              <a:t> Microsystems Engineering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Freiburg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www.syscop.de</a:t>
            </a:r>
            <a:endParaRPr lang="en-US" dirty="0"/>
          </a:p>
          <a:p>
            <a:endParaRPr lang="de-DE" dirty="0"/>
          </a:p>
        </p:txBody>
      </p:sp>
      <p:pic>
        <p:nvPicPr>
          <p:cNvPr id="5" name="Grafik 4" descr="C:\Users\Hans\AppData\Local\Microsoft\Windows\INetCache\Content.Word\Logo StuRa Innovatives Studium SV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91" y="5131566"/>
            <a:ext cx="2402193" cy="152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96" y="4965239"/>
            <a:ext cx="1861727" cy="186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Users\Joe\Downloads\IMTEK_Logo_Farbe_2107x928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1" y="5356848"/>
            <a:ext cx="2448129" cy="107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352219" y="915717"/>
            <a:ext cx="7835572" cy="2428766"/>
          </a:xfrm>
        </p:spPr>
        <p:txBody>
          <a:bodyPr/>
          <a:lstStyle/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Rapid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prototyping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design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procedure</a:t>
            </a:r>
            <a:endParaRPr lang="de-DE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4863" lvl="1" indent="-347663">
              <a:buNone/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1.	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Build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HW </a:t>
            </a:r>
          </a:p>
          <a:p>
            <a:pPr marL="804863" lvl="1" indent="-347663">
              <a:buNone/>
              <a:tabLst>
                <a:tab pos="1079500" algn="l"/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Derive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mathematical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model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Lecture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Modeling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and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system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identification</a:t>
            </a:r>
            <a:endParaRPr lang="de-DE" sz="1800" dirty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804863" lvl="1" indent="-347663">
              <a:buNone/>
              <a:tabLst>
                <a:tab pos="1042988" algn="l"/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3. 	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Implement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controller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in a rapid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control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prototyping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(RCP)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platform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b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here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MATLAB/Simulink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with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Arduino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and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test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in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simulations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804863" lvl="1" indent="-347663">
              <a:buNone/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4. 	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Apply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controller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real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system</a:t>
            </a:r>
            <a:endParaRPr lang="de-DE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endParaRPr lang="de-DE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6524"/>
            <a:ext cx="9144000" cy="504056"/>
          </a:xfrm>
        </p:spPr>
        <p:txBody>
          <a:bodyPr/>
          <a:lstStyle/>
          <a:p>
            <a:r>
              <a:rPr lang="de-DE" dirty="0" err="1" smtClean="0"/>
              <a:t>Prospective</a:t>
            </a:r>
            <a:r>
              <a:rPr lang="de-DE" dirty="0" smtClean="0"/>
              <a:t> Setups – Rapid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Prototyping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6" name="Gruppieren 35"/>
          <p:cNvGrpSpPr/>
          <p:nvPr/>
        </p:nvGrpSpPr>
        <p:grpSpPr>
          <a:xfrm>
            <a:off x="364919" y="3554733"/>
            <a:ext cx="7977965" cy="2735287"/>
            <a:chOff x="352219" y="3427733"/>
            <a:chExt cx="7977965" cy="2735287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352219" y="3427733"/>
              <a:ext cx="7977965" cy="2735287"/>
              <a:chOff x="352219" y="3427733"/>
              <a:chExt cx="7977965" cy="2735287"/>
            </a:xfrm>
          </p:grpSpPr>
          <p:pic>
            <p:nvPicPr>
              <p:cNvPr id="1026" name="Picture 2" descr="https://www.arduino.cc/en/uploads/Main/A000062_featured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0" t="15467" r="2866" b="16000"/>
              <a:stretch/>
            </p:blipFill>
            <p:spPr bwMode="auto">
              <a:xfrm>
                <a:off x="3615681" y="4764024"/>
                <a:ext cx="1824998" cy="10115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Grafik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9588" y="4599433"/>
                <a:ext cx="2081313" cy="1563587"/>
              </a:xfrm>
              <a:prstGeom prst="rect">
                <a:avLst/>
              </a:prstGeom>
            </p:spPr>
          </p:pic>
          <p:cxnSp>
            <p:nvCxnSpPr>
              <p:cNvPr id="9" name="Gerader Verbinder 8"/>
              <p:cNvCxnSpPr/>
              <p:nvPr/>
            </p:nvCxnSpPr>
            <p:spPr bwMode="auto">
              <a:xfrm>
                <a:off x="2578608" y="5256277"/>
                <a:ext cx="92354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10" name="Textfeld 9"/>
              <p:cNvSpPr txBox="1"/>
              <p:nvPr/>
            </p:nvSpPr>
            <p:spPr>
              <a:xfrm>
                <a:off x="2743199" y="4901185"/>
                <a:ext cx="599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USB</a:t>
                </a:r>
                <a:endParaRPr lang="de-DE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776512" y="4326636"/>
                <a:ext cx="1948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MATLAB/Simulink</a:t>
                </a:r>
                <a:endParaRPr lang="de-DE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3813156" y="4326636"/>
                <a:ext cx="1446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Arduino</a:t>
                </a:r>
                <a:r>
                  <a:rPr lang="de-DE" sz="1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Due</a:t>
                </a:r>
                <a:endParaRPr lang="de-DE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6284976" y="4326636"/>
                <a:ext cx="1797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de-DE" sz="1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ardware </a:t>
                </a:r>
                <a:r>
                  <a:rPr lang="de-DE" sz="1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setup</a:t>
                </a:r>
                <a:endParaRPr lang="de-DE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4" name="anon-image" descr="https://s14-eu5.ixquick.com/cgi-bin/serveimage?url=http:%2F%2Fwww.adeptscience.co.uk%2Fwp-content%2Fuploads%2F2012%2F07%2F858-800-600.jpg&amp;sp=d3225ac6c8dd4580cb2d59d8f4cb774f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4695" y="4727447"/>
                <a:ext cx="2265489" cy="108623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7" name="Gerader Verbinder 36"/>
              <p:cNvCxnSpPr/>
              <p:nvPr/>
            </p:nvCxnSpPr>
            <p:spPr bwMode="auto">
              <a:xfrm>
                <a:off x="5584664" y="5256277"/>
                <a:ext cx="11236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40" name="Inhaltsplatzhalter 1"/>
              <p:cNvSpPr txBox="1">
                <a:spLocks/>
              </p:cNvSpPr>
              <p:nvPr/>
            </p:nvSpPr>
            <p:spPr bwMode="auto">
              <a:xfrm>
                <a:off x="352219" y="3427733"/>
                <a:ext cx="6075214" cy="528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400">
                    <a:solidFill>
                      <a:schemeClr val="bg2"/>
                    </a:solidFill>
                    <a:latin typeface="Helvetica" pitchFamily="34" charset="0"/>
                    <a:ea typeface="Tahoma" pitchFamily="34" charset="0"/>
                    <a:cs typeface="Helvetica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kumimoji="1" sz="2000">
                    <a:solidFill>
                      <a:schemeClr val="bg2"/>
                    </a:solidFill>
                    <a:latin typeface="Helvetica" pitchFamily="34" charset="0"/>
                    <a:ea typeface="Tahoma" pitchFamily="34" charset="0"/>
                    <a:cs typeface="Helvetica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-"/>
                  <a:defRPr kumimoji="1" sz="2400">
                    <a:solidFill>
                      <a:schemeClr val="bg2"/>
                    </a:solidFill>
                    <a:latin typeface="Helvetica" pitchFamily="34" charset="0"/>
                    <a:ea typeface="Tahoma" pitchFamily="34" charset="0"/>
                    <a:cs typeface="Helvetica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•"/>
                  <a:defRPr kumimoji="1" sz="2000">
                    <a:solidFill>
                      <a:schemeClr val="bg2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2000">
                    <a:solidFill>
                      <a:schemeClr val="bg2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2000">
                    <a:solidFill>
                      <a:schemeClr val="bg2"/>
                    </a:solidFill>
                    <a:latin typeface="+mj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2000">
                    <a:solidFill>
                      <a:schemeClr val="bg2"/>
                    </a:solidFill>
                    <a:latin typeface="+mj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2000">
                    <a:solidFill>
                      <a:schemeClr val="bg2"/>
                    </a:solidFill>
                    <a:latin typeface="+mj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2000">
                    <a:solidFill>
                      <a:schemeClr val="bg2"/>
                    </a:solidFill>
                    <a:latin typeface="+mj-lt"/>
                  </a:defRPr>
                </a:lvl9pPr>
              </a:lstStyle>
              <a:p>
                <a:pPr>
                  <a:tabLst>
                    <a:tab pos="3136900" algn="l"/>
                    <a:tab pos="4929188" algn="l"/>
                    <a:tab pos="6811963" algn="l"/>
                  </a:tabLst>
                </a:pPr>
                <a:r>
                  <a:rPr lang="de-DE" sz="2000" b="1" kern="0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The rapid </a:t>
                </a:r>
                <a:r>
                  <a:rPr lang="de-DE" sz="2000" b="1" kern="0" dirty="0" err="1" smtClean="0">
                    <a:latin typeface="Tahoma" panose="020B0604030504040204" pitchFamily="34" charset="0"/>
                    <a:cs typeface="Tahoma" panose="020B0604030504040204" pitchFamily="34" charset="0"/>
                  </a:rPr>
                  <a:t>control</a:t>
                </a:r>
                <a:r>
                  <a:rPr lang="de-DE" sz="2000" b="1" kern="0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000" b="1" kern="0" dirty="0" err="1" smtClean="0">
                    <a:latin typeface="Tahoma" panose="020B0604030504040204" pitchFamily="34" charset="0"/>
                    <a:cs typeface="Tahoma" panose="020B0604030504040204" pitchFamily="34" charset="0"/>
                  </a:rPr>
                  <a:t>prototyping</a:t>
                </a:r>
                <a:r>
                  <a:rPr lang="de-DE" sz="2000" b="1" kern="0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000" b="1" kern="0" dirty="0" err="1" smtClean="0">
                    <a:latin typeface="Tahoma" panose="020B0604030504040204" pitchFamily="34" charset="0"/>
                    <a:cs typeface="Tahoma" panose="020B0604030504040204" pitchFamily="34" charset="0"/>
                  </a:rPr>
                  <a:t>environment</a:t>
                </a:r>
                <a:endParaRPr lang="de-DE" sz="2000" b="1" kern="0" dirty="0" smtClean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030" name="Picture 6" descr="https://s14-eu5.ixquick.com/cgi-bin/serveimage?url=https%3A%2F%2Fmatlabprojects.org%2Fwp-content%2Fuploads%2F2015%2F02%2FMatlab-Simulink-Projects.png&amp;sp=35afd66c82e2bbe1e6a690d48e3c636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30">
              <a:off x="1682495" y="4797207"/>
              <a:ext cx="779189" cy="565023"/>
            </a:xfrm>
            <a:prstGeom prst="rect">
              <a:avLst/>
            </a:prstGeom>
            <a:noFill/>
            <a:effectLst>
              <a:softEdge rad="63500"/>
            </a:effectLst>
            <a:scene3d>
              <a:camera prst="perspectiveHeroicExtremeLeftFacing">
                <a:rot lat="0" lon="1800000" rev="21594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feld 10"/>
          <p:cNvSpPr txBox="1"/>
          <p:nvPr/>
        </p:nvSpPr>
        <p:spPr>
          <a:xfrm>
            <a:off x="3505709" y="5897105"/>
            <a:ext cx="2020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 https</a:t>
            </a:r>
            <a:r>
              <a:rPr lang="de-DE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</a:t>
            </a:r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www.arduino.cc</a:t>
            </a:r>
            <a:endParaRPr lang="de-DE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Inhaltsplatzhalter 1"/>
          <p:cNvSpPr txBox="1">
            <a:spLocks/>
          </p:cNvSpPr>
          <p:nvPr/>
        </p:nvSpPr>
        <p:spPr bwMode="auto">
          <a:xfrm>
            <a:off x="745919" y="3923033"/>
            <a:ext cx="6075214" cy="40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20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24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•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9pPr>
          </a:lstStyle>
          <a:p>
            <a:pPr marL="0" indent="0">
              <a:buNone/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kern="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DE" sz="2000" kern="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getting</a:t>
            </a:r>
            <a:r>
              <a:rPr lang="de-DE" sz="2000" kern="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2000" kern="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started</a:t>
            </a:r>
            <a:r>
              <a:rPr lang="de-DE" sz="2000" kern="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2000" kern="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with</a:t>
            </a:r>
            <a:r>
              <a:rPr lang="de-DE" sz="2000" kern="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2000" kern="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our</a:t>
            </a:r>
            <a:r>
              <a:rPr lang="de-DE" sz="2000" kern="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ECP-</a:t>
            </a:r>
            <a:r>
              <a:rPr lang="de-DE" sz="2000" kern="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tutorial</a:t>
            </a:r>
            <a:endParaRPr lang="de-DE" sz="2000" kern="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6"/>
          <a:stretch/>
        </p:blipFill>
        <p:spPr>
          <a:xfrm rot="5400000">
            <a:off x="9339399" y="2632716"/>
            <a:ext cx="2260091" cy="15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6176"/>
            <a:ext cx="9144000" cy="504056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721158" y="1728390"/>
            <a:ext cx="530107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endParaRPr kumimoji="1" lang="de-DE" sz="24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Introduction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Teams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and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supervision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Prosepective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control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setups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Formalities</a:t>
            </a:r>
            <a:r>
              <a:rPr kumimoji="1" lang="de-DE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(5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Slides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)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Getting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started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File:20160212 113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251" y="816048"/>
            <a:ext cx="2654423" cy="1493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SegwayF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11861" r="6866" b="9526"/>
          <a:stretch/>
        </p:blipFill>
        <p:spPr bwMode="auto">
          <a:xfrm>
            <a:off x="10678863" y="3803379"/>
            <a:ext cx="1731147" cy="216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01168" y="2324449"/>
            <a:ext cx="8942832" cy="2629291"/>
          </a:xfrm>
        </p:spPr>
        <p:txBody>
          <a:bodyPr/>
          <a:lstStyle/>
          <a:p>
            <a:pPr marL="0" indent="0">
              <a:buNone/>
              <a:tabLst>
                <a:tab pos="3232150" algn="l"/>
                <a:tab pos="4929188" algn="l"/>
                <a:tab pos="6811963" algn="l"/>
              </a:tabLst>
            </a:pP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952500">
              <a:buNone/>
              <a:tabLst>
                <a:tab pos="3232150" algn="l"/>
                <a:tab pos="4929188" algn="l"/>
                <a:tab pos="6811963" algn="l"/>
              </a:tabLst>
            </a:pPr>
            <a:endParaRPr lang="de-DE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952500">
              <a:buNone/>
              <a:tabLst>
                <a:tab pos="3232150" algn="l"/>
                <a:tab pos="4929188" algn="l"/>
                <a:tab pos="6811963" algn="l"/>
              </a:tabLst>
            </a:pP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de-DE" sz="1800" b="1" dirty="0">
                <a:latin typeface="Tahoma" panose="020B0604030504040204" pitchFamily="34" charset="0"/>
                <a:cs typeface="Tahoma" panose="020B0604030504040204" pitchFamily="34" charset="0"/>
              </a:rPr>
              <a:t>plan </a:t>
            </a:r>
            <a:r>
              <a:rPr lang="de-DE" sz="1800" b="1" dirty="0" err="1">
                <a:latin typeface="Tahoma" panose="020B0604030504040204" pitchFamily="34" charset="0"/>
                <a:cs typeface="Tahoma" panose="020B0604030504040204" pitchFamily="34" charset="0"/>
              </a:rPr>
              <a:t>presentation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03.11.2016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	14:00 – 16:00 	(102 01-012)</a:t>
            </a: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>
              <a:buNone/>
              <a:tabLst>
                <a:tab pos="3232150" algn="l"/>
                <a:tab pos="4929188" algn="l"/>
                <a:tab pos="6811963" algn="l"/>
              </a:tabLst>
            </a:pP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Interim </a:t>
            </a:r>
            <a:r>
              <a:rPr lang="de-DE" sz="1800" b="1" dirty="0" err="1">
                <a:latin typeface="Tahoma" panose="020B0604030504040204" pitchFamily="34" charset="0"/>
                <a:cs typeface="Tahoma" panose="020B0604030504040204" pitchFamily="34" charset="0"/>
              </a:rPr>
              <a:t>presentation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15.12.2016  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	14:00 – 16:00 	(102 01-012)</a:t>
            </a:r>
          </a:p>
          <a:p>
            <a:pPr marL="0" indent="0">
              <a:buNone/>
              <a:tabLst>
                <a:tab pos="3232150" algn="l"/>
                <a:tab pos="4929188" algn="l"/>
                <a:tab pos="6811963" algn="l"/>
              </a:tabLst>
            </a:pP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tabLst>
                <a:tab pos="3232150" algn="l"/>
                <a:tab pos="4929188" algn="l"/>
                <a:tab pos="6811963" algn="l"/>
              </a:tabLst>
            </a:pP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Final </a:t>
            </a:r>
            <a:r>
              <a:rPr lang="de-DE" sz="1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presentation</a:t>
            </a: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public</a:t>
            </a:r>
            <a:r>
              <a:rPr lang="de-DE" sz="1800" b="1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	10.02.2017	10:00 – 12:30 	</a:t>
            </a:r>
            <a:r>
              <a:rPr lang="de-DE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(101 00-010/14)</a:t>
            </a:r>
          </a:p>
          <a:p>
            <a:pPr marL="0" lvl="1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9112"/>
            <a:ext cx="9144000" cy="504056"/>
          </a:xfrm>
        </p:spPr>
        <p:txBody>
          <a:bodyPr/>
          <a:lstStyle/>
          <a:p>
            <a:r>
              <a:rPr lang="de-DE" dirty="0" err="1" smtClean="0"/>
              <a:t>Formalities</a:t>
            </a:r>
            <a:r>
              <a:rPr lang="de-DE" dirty="0" smtClean="0"/>
              <a:t> - Order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60412" y="4836109"/>
            <a:ext cx="8521084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r Verbinder 10"/>
          <p:cNvCxnSpPr/>
          <p:nvPr/>
        </p:nvCxnSpPr>
        <p:spPr bwMode="auto">
          <a:xfrm>
            <a:off x="260412" y="2563548"/>
            <a:ext cx="8521084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201168" y="1047544"/>
            <a:ext cx="8942832" cy="151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20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24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•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3232150" algn="l"/>
                <a:tab pos="4929188" algn="l"/>
                <a:tab pos="6811963" algn="l"/>
              </a:tabLst>
            </a:pPr>
            <a:r>
              <a:rPr lang="de-DE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Kick-off </a:t>
            </a:r>
            <a:r>
              <a:rPr lang="de-DE" sz="1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meeting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	20.10.2016 	14:00 – 16:00	(102 01-012)</a:t>
            </a:r>
          </a:p>
          <a:p>
            <a:pPr marL="0" indent="0">
              <a:buFont typeface="Wingdings" pitchFamily="2" charset="2"/>
              <a:buNone/>
              <a:tabLst>
                <a:tab pos="3232150" algn="l"/>
                <a:tab pos="4929188" algn="l"/>
                <a:tab pos="6811963" algn="l"/>
              </a:tabLst>
            </a:pP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 defTabSz="885825">
              <a:buFont typeface="Wingdings" pitchFamily="2" charset="2"/>
              <a:buNone/>
              <a:tabLst>
                <a:tab pos="3232150" algn="l"/>
                <a:tab pos="4929188" algn="l"/>
                <a:tab pos="6811963" algn="l"/>
              </a:tabLst>
            </a:pPr>
            <a:r>
              <a:rPr lang="de-DE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Security </a:t>
            </a:r>
            <a:r>
              <a:rPr lang="de-DE" sz="1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instructions</a:t>
            </a:r>
            <a:r>
              <a:rPr lang="de-DE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	27.10.2016	13:00 – 17:00 	(051 00-022)</a:t>
            </a:r>
            <a:b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Tutorial</a:t>
            </a:r>
            <a:r>
              <a:rPr lang="de-DE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Part I</a:t>
            </a:r>
          </a:p>
        </p:txBody>
      </p:sp>
      <p:sp>
        <p:nvSpPr>
          <p:cNvPr id="13" name="Inhaltsplatzhalter 1"/>
          <p:cNvSpPr txBox="1">
            <a:spLocks/>
          </p:cNvSpPr>
          <p:nvPr/>
        </p:nvSpPr>
        <p:spPr bwMode="auto">
          <a:xfrm>
            <a:off x="201168" y="5060271"/>
            <a:ext cx="8942832" cy="273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20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24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•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9pPr>
          </a:lstStyle>
          <a:p>
            <a:pPr marL="0" lvl="1" indent="0">
              <a:buFontTx/>
              <a:buNone/>
              <a:tabLst>
                <a:tab pos="3136900" algn="l"/>
                <a:tab pos="3232150" algn="l"/>
                <a:tab pos="4929188" algn="l"/>
                <a:tab pos="6811963" algn="l"/>
              </a:tabLst>
            </a:pPr>
            <a:r>
              <a:rPr lang="de-DE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Final </a:t>
            </a:r>
            <a:r>
              <a:rPr lang="de-DE" sz="18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report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		17.02.2017</a:t>
            </a:r>
          </a:p>
          <a:p>
            <a:pPr marL="0" lvl="1" indent="0">
              <a:buFontTx/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>
              <a:buFontTx/>
              <a:buNone/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Attendance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events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mandatory</a:t>
            </a:r>
            <a:endParaRPr lang="de-DE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18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endParaRPr lang="de-DE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01168" y="1140141"/>
            <a:ext cx="8942832" cy="5330952"/>
          </a:xfrm>
        </p:spPr>
        <p:txBody>
          <a:bodyPr/>
          <a:lstStyle/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Presentations</a:t>
            </a:r>
            <a:r>
              <a:rPr lang="de-DE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project</a:t>
            </a:r>
            <a:r>
              <a:rPr lang="de-DE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plan, </a:t>
            </a:r>
            <a:r>
              <a:rPr lang="de-DE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interim</a:t>
            </a:r>
            <a:r>
              <a:rPr lang="de-DE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, final)</a:t>
            </a:r>
            <a:endParaRPr lang="de-DE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minutes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group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Every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team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member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present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ca. 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minutes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person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PowerPoint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LaTeX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templates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provided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Demonstrations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(in final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presentation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Final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report</a:t>
            </a:r>
            <a:endParaRPr lang="de-DE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Format: Wiki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page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http://wiki.syscop.de/Embedded_Control_Project_(ECP)_WS1617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Example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writing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wiki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page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Contents</a:t>
            </a:r>
          </a:p>
          <a:p>
            <a:pPr lvl="2">
              <a:tabLst>
                <a:tab pos="2152650" algn="l"/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Sections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: (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common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introduction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mechanical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electrical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structure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controller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design, </a:t>
            </a:r>
            <a:r>
              <a:rPr lang="de-DE" sz="1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user</a:t>
            </a: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manual</a:t>
            </a:r>
            <a:endParaRPr lang="de-DE" sz="18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ach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team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member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writes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own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section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(s) (in total at least 2000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words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Indicate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author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each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section</a:t>
            </a:r>
            <a:endParaRPr lang="de-DE" sz="22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9112"/>
            <a:ext cx="9144000" cy="504056"/>
          </a:xfrm>
        </p:spPr>
        <p:txBody>
          <a:bodyPr/>
          <a:lstStyle/>
          <a:p>
            <a:r>
              <a:rPr lang="de-DE" dirty="0" err="1" smtClean="0"/>
              <a:t>Formalities</a:t>
            </a:r>
            <a:r>
              <a:rPr lang="de-DE" dirty="0" smtClean="0"/>
              <a:t> - </a:t>
            </a:r>
            <a:r>
              <a:rPr lang="de-DE" dirty="0" err="1"/>
              <a:t>Presentations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Report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6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11244" y="1253626"/>
            <a:ext cx="7311825" cy="3682358"/>
          </a:xfrm>
        </p:spPr>
        <p:txBody>
          <a:bodyPr/>
          <a:lstStyle/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>
                <a:latin typeface="Tahoma" panose="020B0604030504040204" pitchFamily="34" charset="0"/>
                <a:cs typeface="Tahoma" panose="020B0604030504040204" pitchFamily="34" charset="0"/>
              </a:rPr>
              <a:t>Admission</a:t>
            </a:r>
            <a:r>
              <a:rPr lang="de-DE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0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>
                <a:latin typeface="Tahoma" panose="020B0604030504040204" pitchFamily="34" charset="0"/>
                <a:cs typeface="Tahoma" panose="020B0604030504040204" pitchFamily="34" charset="0"/>
              </a:rPr>
              <a:t>Registration in </a:t>
            </a:r>
            <a:r>
              <a:rPr lang="de-DE" sz="2000" dirty="0" err="1">
                <a:latin typeface="Tahoma" panose="020B0604030504040204" pitchFamily="34" charset="0"/>
                <a:cs typeface="Tahoma" panose="020B0604030504040204" pitchFamily="34" charset="0"/>
              </a:rPr>
              <a:t>HisInOne</a:t>
            </a:r>
            <a:r>
              <a:rPr lang="de-DE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latin typeface="Tahoma" panose="020B0604030504040204" pitchFamily="34" charset="0"/>
                <a:cs typeface="Tahoma" panose="020B0604030504040204" pitchFamily="34" charset="0"/>
              </a:rPr>
              <a:t>done</a:t>
            </a:r>
            <a:r>
              <a:rPr lang="de-DE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latin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DE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latin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de-DE" sz="2000" dirty="0">
                <a:latin typeface="Tahoma" panose="020B0604030504040204" pitchFamily="34" charset="0"/>
                <a:cs typeface="Tahoma" panose="020B0604030504040204" pitchFamily="34" charset="0"/>
              </a:rPr>
              <a:t> lab</a:t>
            </a: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endParaRPr lang="de-DE" sz="20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Workload</a:t>
            </a:r>
            <a:r>
              <a:rPr lang="de-DE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0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6 ECTS </a:t>
            </a:r>
            <a:r>
              <a:rPr lang="de-DE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credits</a:t>
            </a:r>
            <a:r>
              <a:rPr lang="de-DE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180h   (ca. 13h per </a:t>
            </a:r>
            <a:r>
              <a:rPr lang="de-DE" sz="20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week</a:t>
            </a:r>
            <a:r>
              <a:rPr lang="de-DE" sz="20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in </a:t>
            </a:r>
            <a:r>
              <a:rPr lang="de-DE" sz="20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average</a:t>
            </a:r>
            <a:r>
              <a:rPr lang="de-DE" sz="20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  <a:endParaRPr lang="de-DE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Grading</a:t>
            </a:r>
            <a:endParaRPr lang="de-DE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Each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team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member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graded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individually</a:t>
            </a:r>
            <a:endParaRPr lang="de-DE" sz="1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Final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presentation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: 	30%</a:t>
            </a: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Final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report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: 	70%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Plagiarism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results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in 5.0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endParaRPr lang="de-DE" sz="22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Formalities</a:t>
            </a:r>
            <a:r>
              <a:rPr lang="de-DE" dirty="0" smtClean="0"/>
              <a:t> – </a:t>
            </a:r>
            <a:r>
              <a:rPr lang="de-DE" dirty="0" err="1" smtClean="0"/>
              <a:t>Grading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90424" y="752285"/>
            <a:ext cx="9053576" cy="5330952"/>
          </a:xfrm>
        </p:spPr>
        <p:txBody>
          <a:bodyPr/>
          <a:lstStyle/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Permanent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working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space</a:t>
            </a:r>
            <a:endParaRPr lang="de-DE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2247900" algn="l"/>
                <a:tab pos="3594100" algn="l"/>
                <a:tab pos="4929188" algn="l"/>
                <a:tab pos="6811963" algn="l"/>
              </a:tabLst>
            </a:pPr>
            <a:r>
              <a:rPr lang="de-DE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Building</a:t>
            </a:r>
            <a:r>
              <a:rPr lang="de-DE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51 </a:t>
            </a:r>
            <a:r>
              <a:rPr lang="de-DE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room</a:t>
            </a:r>
            <a:r>
              <a:rPr lang="de-DE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00-029 	(Team 1, 2, 3)</a:t>
            </a:r>
          </a:p>
          <a:p>
            <a:pPr lvl="1">
              <a:tabLst>
                <a:tab pos="2247900" algn="l"/>
                <a:tab pos="3136900" algn="l"/>
                <a:tab pos="3594100" algn="l"/>
                <a:tab pos="4929188" algn="l"/>
                <a:tab pos="6811963" algn="l"/>
              </a:tabLst>
            </a:pPr>
            <a:r>
              <a:rPr lang="de-DE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Building</a:t>
            </a:r>
            <a:r>
              <a:rPr lang="de-DE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74 </a:t>
            </a:r>
            <a:r>
              <a:rPr lang="de-DE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room</a:t>
            </a:r>
            <a:r>
              <a:rPr lang="de-DE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14 		(Team 4, 5)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Store </a:t>
            </a:r>
            <a:r>
              <a:rPr lang="de-DE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here</a:t>
            </a:r>
            <a:endParaRPr lang="de-DE" sz="1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de-DE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limited </a:t>
            </a:r>
            <a:r>
              <a:rPr lang="de-DE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ammount</a:t>
            </a:r>
            <a:r>
              <a:rPr lang="de-DE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lab power </a:t>
            </a:r>
            <a:r>
              <a:rPr lang="de-DE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supplies</a:t>
            </a:r>
            <a:r>
              <a:rPr lang="de-DE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soldering</a:t>
            </a:r>
            <a:r>
              <a:rPr lang="de-DE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stations</a:t>
            </a:r>
            <a:r>
              <a:rPr lang="de-DE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multimeters</a:t>
            </a:r>
            <a:endParaRPr lang="de-DE" sz="1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Access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workshop</a:t>
            </a:r>
            <a:endParaRPr lang="de-DE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Building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51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room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00-022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Soldering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stations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lab power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supplies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oscilloscopes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multimeters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drills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saws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small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electronic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parts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resistors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capacitors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etc.)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Access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Uni-Card</a:t>
            </a:r>
          </a:p>
          <a:p>
            <a:pPr lvl="2">
              <a:tabLst>
                <a:tab pos="2686050" algn="l"/>
                <a:tab pos="4929188" algn="l"/>
                <a:tab pos="6811963" algn="l"/>
              </a:tabLst>
            </a:pPr>
            <a:r>
              <a:rPr lang="de-DE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Tuesdays</a:t>
            </a:r>
            <a:r>
              <a:rPr lang="de-DE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	13:00 – 17:00</a:t>
            </a:r>
          </a:p>
          <a:p>
            <a:pPr lvl="2">
              <a:tabLst>
                <a:tab pos="2686050" algn="l"/>
                <a:tab pos="4929188" algn="l"/>
                <a:tab pos="6811963" algn="l"/>
              </a:tabLst>
            </a:pPr>
            <a:r>
              <a:rPr lang="de-DE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Thursdays</a:t>
            </a:r>
            <a:r>
              <a:rPr lang="de-DE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	13:00 – 17:00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Tutors </a:t>
            </a:r>
            <a:r>
              <a:rPr lang="de-DE" sz="18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de-DE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18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workshop</a:t>
            </a:r>
            <a:r>
              <a:rPr lang="de-DE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these</a:t>
            </a:r>
            <a:r>
              <a:rPr lang="de-DE" sz="1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times</a:t>
            </a:r>
            <a:endParaRPr lang="de-DE" sz="18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Do not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workshop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times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Do not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leave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workshop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Working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157208" y="627257"/>
            <a:ext cx="8880260" cy="6492633"/>
          </a:xfrm>
        </p:spPr>
        <p:txBody>
          <a:bodyPr/>
          <a:lstStyle/>
          <a:p>
            <a:pPr marL="0" indent="0">
              <a:buNone/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Each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own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Syscop-owncloud</a:t>
            </a: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folder</a:t>
            </a: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storage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owncloud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://doc.owncloud.org/server/9.1/user_manual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/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tabLst>
                <a:tab pos="1482725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Access 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web (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://cloud.syscop.de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/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b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client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download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https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://owncloud.org/install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/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tabLst>
                <a:tab pos="1482725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put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here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sheets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orders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pdfs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presentations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pictures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videos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etc.</a:t>
            </a:r>
          </a:p>
          <a:p>
            <a:pPr lvl="1">
              <a:tabLst>
                <a:tab pos="1482725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“General Information“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folder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contains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important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these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slides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templates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etc.)</a:t>
            </a:r>
            <a:endParaRPr lang="de-DE" sz="18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Syscop-Gitlab</a:t>
            </a: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repository</a:t>
            </a: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version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What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version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control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? (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  <a:hlinkClick r:id="rId5"/>
              </a:rPr>
              <a:t>https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  <a:hlinkClick r:id="rId5"/>
              </a:rPr>
              <a:t>://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  <a:hlinkClick r:id="rId5"/>
              </a:rPr>
              <a:t>git-scm.com/doc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  <a:endParaRPr lang="de-DE" sz="1800" dirty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Use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version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control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for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software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e.g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for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MATLAB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files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C-Code</a:t>
            </a:r>
            <a:endParaRPr lang="de-DE" sz="1800" dirty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Install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client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(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  <a:hlinkClick r:id="rId6"/>
              </a:rPr>
              <a:t>https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  <a:hlinkClick r:id="rId6"/>
              </a:rPr>
              <a:t>://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  <a:hlinkClick r:id="rId6"/>
              </a:rPr>
              <a:t>git-scm.com/downloads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  <a:endParaRPr lang="de-DE" sz="1800" dirty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Optional but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recommended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tortoiseGit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(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  <a:hlinkClick r:id="rId7"/>
              </a:rPr>
              <a:t>https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  <a:hlinkClick r:id="rId7"/>
              </a:rPr>
              <a:t>://tortoisegit.org/download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  <a:hlinkClick r:id="rId7"/>
              </a:rPr>
              <a:t>/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  <a:endParaRPr lang="de-DE" sz="1800" b="1" dirty="0" smtClean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b="1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Syscop</a:t>
            </a:r>
            <a:r>
              <a:rPr lang="de-DE" sz="1800" b="1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-</a:t>
            </a:r>
            <a:r>
              <a:rPr lang="de-DE" sz="1800" b="1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wiki </a:t>
            </a:r>
            <a:r>
              <a:rPr lang="de-DE" sz="1800" b="1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page</a:t>
            </a:r>
            <a:endParaRPr lang="de-DE" sz="1800" b="1" dirty="0" smtClean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  <a:hlinkClick r:id="rId8"/>
              </a:rPr>
              <a:t>http://wiki.syscop.de/</a:t>
            </a:r>
            <a:endParaRPr lang="de-DE" sz="1800" dirty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For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writing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final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report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Also 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ECP-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tutorial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wiki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1800" dirty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9112"/>
            <a:ext cx="9144000" cy="504056"/>
          </a:xfrm>
        </p:spPr>
        <p:txBody>
          <a:bodyPr/>
          <a:lstStyle/>
          <a:p>
            <a:r>
              <a:rPr lang="de-DE" dirty="0" err="1" smtClean="0"/>
              <a:t>Formalities</a:t>
            </a:r>
            <a:r>
              <a:rPr lang="de-DE" dirty="0" smtClean="0"/>
              <a:t> – Accounts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4785063" y="5202315"/>
            <a:ext cx="355994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Credential</a:t>
            </a:r>
            <a:r>
              <a:rPr lang="de-DE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will </a:t>
            </a:r>
            <a:r>
              <a:rPr lang="de-DE" dirty="0" err="1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be</a:t>
            </a:r>
            <a:r>
              <a:rPr lang="de-DE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sent</a:t>
            </a:r>
            <a:r>
              <a:rPr lang="de-DE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</a:t>
            </a:r>
            <a:r>
              <a:rPr lang="de-DE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you</a:t>
            </a:r>
            <a:r>
              <a:rPr lang="de-DE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after </a:t>
            </a:r>
            <a:r>
              <a:rPr lang="de-DE" dirty="0" err="1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this</a:t>
            </a:r>
            <a:r>
              <a:rPr lang="de-DE" dirty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1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6"/>
          <a:stretch/>
        </p:blipFill>
        <p:spPr>
          <a:xfrm rot="5400000">
            <a:off x="9339399" y="2632716"/>
            <a:ext cx="2260091" cy="15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6176"/>
            <a:ext cx="9144000" cy="504056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721158" y="1728390"/>
            <a:ext cx="530107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endParaRPr kumimoji="1" lang="de-DE" sz="24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Introduction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Teams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and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supervision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Prosepective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control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setups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Formalities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Getting</a:t>
            </a:r>
            <a:r>
              <a:rPr kumimoji="1" lang="de-DE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started</a:t>
            </a:r>
            <a:r>
              <a:rPr kumimoji="1" lang="de-DE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(2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Slides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)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File:20160212 113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251" y="816048"/>
            <a:ext cx="2654423" cy="1493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SegwayF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11861" r="6866" b="9526"/>
          <a:stretch/>
        </p:blipFill>
        <p:spPr bwMode="auto">
          <a:xfrm>
            <a:off x="10678863" y="3803379"/>
            <a:ext cx="1731147" cy="216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202115" y="710486"/>
            <a:ext cx="8711066" cy="5330952"/>
          </a:xfrm>
        </p:spPr>
        <p:txBody>
          <a:bodyPr/>
          <a:lstStyle/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ECP-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Tutorial</a:t>
            </a:r>
            <a:endParaRPr lang="de-DE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55600" lvl="1" indent="0">
              <a:buNone/>
              <a:tabLst>
                <a:tab pos="985838" algn="l"/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Idea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Build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a simple electronic HW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interface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Arduino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+ MATLAB/Simulink</a:t>
            </a: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endParaRPr lang="de-DE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Procedure</a:t>
            </a:r>
            <a:endParaRPr lang="de-DE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Design PCB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Target3001</a:t>
            </a: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in-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class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event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27.10.16 13:00 – 17:00 at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workshop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(051 00-022)</a:t>
            </a: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Bring </a:t>
            </a:r>
            <a:r>
              <a:rPr lang="de-DE" sz="180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laptop</a:t>
            </a:r>
            <a:r>
              <a:rPr lang="de-DE" sz="1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internet</a:t>
            </a:r>
            <a:r>
              <a:rPr lang="de-DE" sz="1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connection</a:t>
            </a:r>
            <a:r>
              <a:rPr lang="de-DE" sz="1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de-DE" sz="180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mouse</a:t>
            </a:r>
            <a:endParaRPr lang="de-DE" sz="180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Please</a:t>
            </a:r>
            <a:r>
              <a:rPr lang="de-DE" sz="1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install</a:t>
            </a:r>
            <a:r>
              <a:rPr lang="de-DE" sz="1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Target3001(V18) </a:t>
            </a:r>
            <a:r>
              <a:rPr lang="de-DE" sz="180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de-DE" sz="1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1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event</a:t>
            </a:r>
            <a:r>
              <a:rPr lang="de-DE" sz="1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(exe-file in </a:t>
            </a:r>
            <a:r>
              <a:rPr lang="de-DE" sz="1800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owncloud</a:t>
            </a:r>
            <a:r>
              <a:rPr lang="de-DE" sz="1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DE" sz="1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Soldering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putt</a:t>
            </a:r>
            <a:r>
              <a:rPr lang="de-DE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lang="de-DE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tutorial</a:t>
            </a:r>
            <a:r>
              <a:rPr lang="de-DE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-setup in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operation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-  on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own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ask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tutors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Interfacing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controlling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HW via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Arduino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MATLAB/Simulink</a:t>
            </a:r>
            <a:b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-  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step-by-step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tutorial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wiki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http://wiki.syscop.de/ECP_Tutorial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endParaRPr lang="de-DE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endParaRPr lang="de-DE" sz="20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  <a:tabLst>
                <a:tab pos="3136900" algn="l"/>
                <a:tab pos="4929188" algn="l"/>
                <a:tab pos="6811963" algn="l"/>
              </a:tabLst>
            </a:pPr>
            <a:r>
              <a:rPr lang="de-DE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de-DE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ECP-</a:t>
            </a:r>
            <a:r>
              <a:rPr lang="de-DE" dirty="0" err="1" smtClean="0"/>
              <a:t>Tutorial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521713" y="1252025"/>
            <a:ext cx="7601357" cy="5330952"/>
          </a:xfrm>
        </p:spPr>
        <p:txBody>
          <a:bodyPr/>
          <a:lstStyle/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Software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Install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Target3001(V18)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Register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a MATLAB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licence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take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couple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days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install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MATLAB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including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Toolbox, Simulink, Simulink Realtime Toolbox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endParaRPr lang="de-DE" sz="200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ECP-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Tutorial</a:t>
            </a:r>
            <a:endParaRPr lang="de-DE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Come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first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session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(in 1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week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endParaRPr lang="de-DE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meeting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tutor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Preferably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within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week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Definitely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project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plan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presentation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in 2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weeks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20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  <a:tabLst>
                <a:tab pos="3136900" algn="l"/>
                <a:tab pos="4929188" algn="l"/>
                <a:tab pos="6811963" algn="l"/>
              </a:tabLst>
            </a:pPr>
            <a:r>
              <a:rPr lang="de-DE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de-DE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6524"/>
            <a:ext cx="9144000" cy="504056"/>
          </a:xfrm>
        </p:spPr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6"/>
          <a:stretch/>
        </p:blipFill>
        <p:spPr>
          <a:xfrm rot="5400000">
            <a:off x="9339399" y="2632716"/>
            <a:ext cx="2260091" cy="15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6176"/>
            <a:ext cx="9144000" cy="504056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721158" y="1728390"/>
            <a:ext cx="530107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endParaRPr kumimoji="1" lang="de-DE" sz="2400" b="1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Introduction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Teams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and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supervision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Prosepective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control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setups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Formalities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Getting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started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File:20160212 113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251" y="816048"/>
            <a:ext cx="2654423" cy="1493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SegwayF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11861" r="6866" b="9526"/>
          <a:stretch/>
        </p:blipFill>
        <p:spPr bwMode="auto">
          <a:xfrm>
            <a:off x="10678863" y="3803379"/>
            <a:ext cx="1731147" cy="216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6"/>
          <a:stretch/>
        </p:blipFill>
        <p:spPr>
          <a:xfrm rot="5400000">
            <a:off x="9339399" y="2632716"/>
            <a:ext cx="2260091" cy="15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6176"/>
            <a:ext cx="9144000" cy="50405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934222" y="1586348"/>
            <a:ext cx="568281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endParaRPr kumimoji="1" lang="de-DE" sz="2800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endParaRPr kumimoji="1" lang="de-DE" sz="28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sz="2800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Thank</a:t>
            </a:r>
            <a:r>
              <a:rPr kumimoji="1" lang="de-DE" sz="2800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sz="2800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you</a:t>
            </a:r>
            <a:r>
              <a:rPr kumimoji="1" lang="de-DE" sz="2800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sz="2800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for</a:t>
            </a:r>
            <a:r>
              <a:rPr kumimoji="1" lang="de-DE" sz="2800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sz="2800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your</a:t>
            </a:r>
            <a:r>
              <a:rPr kumimoji="1" lang="de-DE" sz="2800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sz="2800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attention</a:t>
            </a:r>
            <a:endParaRPr kumimoji="1" lang="de-DE" sz="2800" b="1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sz="28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sz="28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sz="28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File:20160212 113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251" y="816048"/>
            <a:ext cx="2654423" cy="1493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SegwayF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11861" r="6866" b="9526"/>
          <a:stretch/>
        </p:blipFill>
        <p:spPr bwMode="auto">
          <a:xfrm>
            <a:off x="10678863" y="3803379"/>
            <a:ext cx="1731147" cy="216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6"/>
          <a:stretch/>
        </p:blipFill>
        <p:spPr>
          <a:xfrm rot="5400000">
            <a:off x="9339399" y="2632716"/>
            <a:ext cx="2260091" cy="15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6176"/>
            <a:ext cx="9144000" cy="504056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721158" y="1728390"/>
            <a:ext cx="530107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endParaRPr kumimoji="1" lang="de-DE" sz="24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Introduction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(2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Slides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)</a:t>
            </a:r>
            <a:endParaRPr kumimoji="1" lang="de-DE" b="1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Teams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and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supervision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Prosepective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control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setups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Formalities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Getting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started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File:20160212 113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251" y="816048"/>
            <a:ext cx="2654423" cy="1493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SegwayF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11861" r="6866" b="9526"/>
          <a:stretch/>
        </p:blipFill>
        <p:spPr bwMode="auto">
          <a:xfrm>
            <a:off x="10678863" y="3803379"/>
            <a:ext cx="1731147" cy="216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22888" y="1099619"/>
            <a:ext cx="7211907" cy="2176248"/>
          </a:xfrm>
        </p:spPr>
        <p:txBody>
          <a:bodyPr/>
          <a:lstStyle/>
          <a:p>
            <a:pPr marL="0" indent="0">
              <a:buNone/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task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b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groups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three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develop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a cool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en-US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etup</a:t>
            </a: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including</a:t>
            </a:r>
          </a:p>
          <a:p>
            <a:pPr marL="355600" lvl="1">
              <a:tabLst>
                <a:tab pos="3136900" algn="l"/>
                <a:tab pos="4929188" algn="l"/>
                <a:tab pos="6811963" algn="l"/>
              </a:tabLst>
            </a:pP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idea and project plan</a:t>
            </a:r>
          </a:p>
          <a:p>
            <a:pPr marL="355600" lvl="1">
              <a:tabLst>
                <a:tab pos="3136900" algn="l"/>
                <a:tab pos="4929188" algn="l"/>
                <a:tab pos="6811963" algn="l"/>
              </a:tabLst>
            </a:pP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hardware (mechanics &amp; electronics)</a:t>
            </a:r>
            <a:endParaRPr 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55600" lvl="1">
              <a:tabLst>
                <a:tab pos="3136900" algn="l"/>
                <a:tab pos="4929188" algn="l"/>
                <a:tab pos="6811963" algn="l"/>
              </a:tabLst>
            </a:pP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software </a:t>
            </a:r>
            <a:r>
              <a:rPr 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(MATLAB/Simulink, C</a:t>
            </a: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55600" lvl="1">
              <a:tabLst>
                <a:tab pos="3136900" algn="l"/>
                <a:tab pos="4929188" algn="l"/>
                <a:tab pos="6811963" algn="l"/>
              </a:tabLst>
            </a:pP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(model-based) controller</a:t>
            </a:r>
          </a:p>
          <a:p>
            <a:pPr marL="355600" lvl="1">
              <a:tabLst>
                <a:tab pos="3136900" algn="l"/>
                <a:tab pos="4929188" algn="l"/>
                <a:tab pos="6811963" algn="l"/>
              </a:tabLst>
            </a:pP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putting all into operation</a:t>
            </a:r>
            <a:endParaRPr lang="en-US" sz="1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55600" lvl="1">
              <a:tabLst>
                <a:tab pos="3136900" algn="l"/>
                <a:tab pos="4929188" algn="l"/>
                <a:tab pos="6811963" algn="l"/>
              </a:tabLst>
            </a:pPr>
            <a:endParaRPr lang="en-US" sz="1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1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File:20160212 113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86" y="2111219"/>
            <a:ext cx="2228295" cy="1253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nhaltsplatzhalter 1"/>
          <p:cNvSpPr txBox="1">
            <a:spLocks/>
          </p:cNvSpPr>
          <p:nvPr/>
        </p:nvSpPr>
        <p:spPr bwMode="auto">
          <a:xfrm>
            <a:off x="422889" y="3826542"/>
            <a:ext cx="8445903" cy="18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20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24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•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9pPr>
          </a:lstStyle>
          <a:p>
            <a:pPr marL="69850" lvl="1" indent="0">
              <a:buFontTx/>
              <a:buNone/>
              <a:tabLst>
                <a:tab pos="3136900" algn="l"/>
                <a:tab pos="4929188" algn="l"/>
                <a:tab pos="6811963" algn="l"/>
              </a:tabLst>
            </a:pPr>
            <a:r>
              <a:rPr lang="en-US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Why?</a:t>
            </a:r>
          </a:p>
          <a:p>
            <a:pPr marL="355600" lvl="1">
              <a:tabLst>
                <a:tab pos="3136900" algn="l"/>
                <a:tab pos="4929188" algn="l"/>
                <a:tab pos="6811963" algn="l"/>
              </a:tabLst>
            </a:pPr>
            <a:r>
              <a:rPr lang="en-US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It is fun and you gain practical experience in designing control systems</a:t>
            </a:r>
          </a:p>
          <a:p>
            <a:pPr marL="355600" lvl="1">
              <a:tabLst>
                <a:tab pos="3136900" algn="l"/>
                <a:tab pos="4929188" algn="l"/>
                <a:tab pos="6811963" algn="l"/>
              </a:tabLst>
            </a:pPr>
            <a:r>
              <a:rPr lang="en-US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The developed setups shall be used in</a:t>
            </a:r>
          </a:p>
          <a:p>
            <a:pPr marL="755650" lvl="2">
              <a:tabLst>
                <a:tab pos="3136900" algn="l"/>
                <a:tab pos="4929188" algn="l"/>
                <a:tab pos="6811963" algn="l"/>
              </a:tabLst>
            </a:pPr>
            <a:r>
              <a:rPr 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lectures</a:t>
            </a:r>
            <a:r>
              <a:rPr lang="en-US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to</a:t>
            </a:r>
            <a:r>
              <a:rPr lang="en-US" sz="1800" i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demonstrate control applications / methods</a:t>
            </a:r>
          </a:p>
          <a:p>
            <a:pPr marL="755650" lvl="2">
              <a:tabLst>
                <a:tab pos="3136900" algn="l"/>
                <a:tab pos="4929188" algn="l"/>
                <a:tab pos="6811963" algn="l"/>
              </a:tabLst>
            </a:pPr>
            <a:r>
              <a:rPr lang="en-US" sz="18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a future practical course</a:t>
            </a:r>
            <a:r>
              <a:rPr lang="en-US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to let students experience how to implement, tune, and use different control methods</a:t>
            </a:r>
            <a:endParaRPr lang="en-US" sz="1800" i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55600" lvl="1">
              <a:tabLst>
                <a:tab pos="3136900" algn="l"/>
                <a:tab pos="4929188" algn="l"/>
                <a:tab pos="6811963" algn="l"/>
              </a:tabLst>
            </a:pPr>
            <a:endParaRPr lang="en-US" sz="16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55600" lvl="1">
              <a:tabLst>
                <a:tab pos="3136900" algn="l"/>
                <a:tab pos="4929188" algn="l"/>
                <a:tab pos="6811963" algn="l"/>
              </a:tabLst>
            </a:pPr>
            <a:endParaRPr lang="en-US" sz="16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16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20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6048"/>
            <a:ext cx="9144000" cy="504056"/>
          </a:xfrm>
        </p:spPr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- ECP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6"/>
          <a:stretch/>
        </p:blipFill>
        <p:spPr bwMode="auto">
          <a:xfrm rot="5400000">
            <a:off x="7103606" y="1772295"/>
            <a:ext cx="1899740" cy="133451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ile:SegwayFin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11861" r="6866" b="9526"/>
          <a:stretch/>
        </p:blipFill>
        <p:spPr bwMode="auto">
          <a:xfrm>
            <a:off x="9703294" y="417250"/>
            <a:ext cx="1013760" cy="1268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9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6176"/>
            <a:ext cx="9144000" cy="504056"/>
          </a:xfrm>
        </p:spPr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- Tutors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834499" y="2474575"/>
            <a:ext cx="3941686" cy="73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sz="2400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Jörg Fischer</a:t>
            </a:r>
            <a:br>
              <a:rPr kumimoji="1" lang="de-DE" sz="2400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</a:br>
            <a:r>
              <a:rPr kumimoji="1" lang="de-DE" sz="1800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(joerg.fischer@imtek.de)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82356" y="2474575"/>
            <a:ext cx="2990296" cy="73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sz="2400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Thorbjörn</a:t>
            </a:r>
            <a:r>
              <a:rPr kumimoji="1" lang="de-DE" sz="2400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sz="2400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Jörger</a:t>
            </a:r>
            <a:endParaRPr kumimoji="1" lang="de-DE" sz="2400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sz="1800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(thorbina@imtek.de)</a:t>
            </a:r>
            <a:endParaRPr kumimoji="1" lang="de-DE" sz="18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286380" y="5315387"/>
            <a:ext cx="3815921" cy="73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sz="2400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Peter </a:t>
            </a:r>
            <a:r>
              <a:rPr kumimoji="1" lang="de-DE" sz="2400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Hofmeier</a:t>
            </a:r>
            <a:endParaRPr kumimoji="1" lang="de-DE" sz="2400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sz="1800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(phofmeier@googlemail.com)</a:t>
            </a:r>
            <a:endParaRPr kumimoji="1" lang="de-DE" sz="18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-142880" y="5272523"/>
            <a:ext cx="2975499" cy="73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sz="2400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Nicholas Feix</a:t>
            </a:r>
            <a:br>
              <a:rPr kumimoji="1" lang="de-DE" sz="2400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</a:br>
            <a:r>
              <a:rPr kumimoji="1" lang="de-DE" sz="1800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(</a:t>
            </a:r>
            <a:r>
              <a:rPr lang="de-DE" sz="1800" dirty="0" smtClean="0"/>
              <a:t>feixn@tf.uni-freiburg.de)</a:t>
            </a:r>
            <a:endParaRPr kumimoji="1" lang="de-DE" sz="18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286380" y="3906797"/>
            <a:ext cx="4186238" cy="73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sz="2400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Paul Daum</a:t>
            </a:r>
            <a:br>
              <a:rPr kumimoji="1" lang="de-DE" sz="2400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</a:br>
            <a:r>
              <a:rPr kumimoji="1" lang="de-DE" sz="1800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(paul.daum@jupiter.uni-freiburg.de)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2786" y="3863933"/>
            <a:ext cx="2769833" cy="73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sz="2400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Louay</a:t>
            </a:r>
            <a:r>
              <a:rPr kumimoji="1" lang="de-DE" sz="2400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sz="2400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Abdelgawad</a:t>
            </a:r>
            <a:endParaRPr kumimoji="1" lang="de-DE" sz="2400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algn="r"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sz="1800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(lo2aayyguc@gmail.com)</a:t>
            </a:r>
            <a:endParaRPr kumimoji="1" lang="de-DE" sz="18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pic>
        <p:nvPicPr>
          <p:cNvPr id="3078" name="Picture 6" descr="http://www.syscop.de/files/pictures/ich_lo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34"/>
          <a:stretch/>
        </p:blipFill>
        <p:spPr bwMode="auto">
          <a:xfrm>
            <a:off x="2142164" y="1152595"/>
            <a:ext cx="1326356" cy="12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yscop.de/files/pictures/cro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19634"/>
          <a:stretch/>
        </p:blipFill>
        <p:spPr bwMode="auto">
          <a:xfrm>
            <a:off x="5252030" y="1151109"/>
            <a:ext cx="1650948" cy="12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5801" r="7874" b="5310"/>
          <a:stretch/>
        </p:blipFill>
        <p:spPr>
          <a:xfrm>
            <a:off x="2951826" y="5205452"/>
            <a:ext cx="878889" cy="106651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74" y="3720457"/>
            <a:ext cx="909062" cy="11711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4952" r="9385" b="25419"/>
          <a:stretch/>
        </p:blipFill>
        <p:spPr>
          <a:xfrm>
            <a:off x="2942948" y="3735281"/>
            <a:ext cx="896644" cy="11208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92" y="5202135"/>
            <a:ext cx="996026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6"/>
          <a:stretch/>
        </p:blipFill>
        <p:spPr>
          <a:xfrm rot="5400000">
            <a:off x="9339399" y="2632716"/>
            <a:ext cx="2260091" cy="15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6176"/>
            <a:ext cx="9144000" cy="504056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721158" y="1728390"/>
            <a:ext cx="530107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endParaRPr kumimoji="1" lang="de-DE" sz="24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Introduction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Teams </a:t>
            </a:r>
            <a:r>
              <a:rPr kumimoji="1" lang="de-DE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and</a:t>
            </a:r>
            <a:r>
              <a:rPr kumimoji="1" lang="de-DE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supervision</a:t>
            </a:r>
            <a:r>
              <a:rPr kumimoji="1" lang="de-DE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(1 Slide)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Prosepective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control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setups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Formalities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Getting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started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File:20160212 113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251" y="816048"/>
            <a:ext cx="2654423" cy="1493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SegwayF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11861" r="6866" b="9526"/>
          <a:stretch/>
        </p:blipFill>
        <p:spPr bwMode="auto">
          <a:xfrm>
            <a:off x="10678863" y="3803379"/>
            <a:ext cx="1731147" cy="216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9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nhaltsplatzhalter 1"/>
          <p:cNvSpPr txBox="1">
            <a:spLocks/>
          </p:cNvSpPr>
          <p:nvPr/>
        </p:nvSpPr>
        <p:spPr bwMode="auto">
          <a:xfrm>
            <a:off x="433466" y="1826789"/>
            <a:ext cx="8195629" cy="13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20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24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•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Supervision</a:t>
            </a:r>
            <a:endParaRPr lang="de-DE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Every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team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tutor</a:t>
            </a:r>
            <a:endParaRPr lang="de-DE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endParaRPr lang="de-DE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endParaRPr lang="de-DE" sz="1800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endParaRPr lang="de-DE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endParaRPr lang="de-DE" sz="1800" kern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tutor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>
                <a:latin typeface="Tahoma" panose="020B0604030504040204" pitchFamily="34" charset="0"/>
                <a:cs typeface="Tahoma" panose="020B0604030504040204" pitchFamily="34" charset="0"/>
              </a:rPr>
              <a:t>first</a:t>
            </a:r>
            <a:r>
              <a:rPr lang="de-DE" sz="1800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>
                <a:latin typeface="Tahoma" panose="020B0604030504040204" pitchFamily="34" charset="0"/>
                <a:cs typeface="Tahoma" panose="020B0604030504040204" pitchFamily="34" charset="0"/>
              </a:rPr>
              <a:t>contact</a:t>
            </a:r>
            <a:r>
              <a:rPr lang="de-DE" sz="1800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>
                <a:latin typeface="Tahoma" panose="020B0604030504040204" pitchFamily="34" charset="0"/>
                <a:cs typeface="Tahoma" panose="020B0604030504040204" pitchFamily="34" charset="0"/>
              </a:rPr>
              <a:t>person</a:t>
            </a:r>
            <a:r>
              <a:rPr lang="de-DE" sz="1800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>
                <a:latin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de-DE" sz="1800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>
                <a:latin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de-DE" sz="1800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>
                <a:latin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de-DE" sz="1800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de-DE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Inform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tutor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progress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discuss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steps</a:t>
            </a:r>
            <a:endParaRPr lang="de-DE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Make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appointment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tutor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preferably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within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week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DE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Tutors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present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fixed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times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mechanical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workshop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details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later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0865" y="1452451"/>
            <a:ext cx="6874335" cy="447371"/>
          </a:xfrm>
        </p:spPr>
        <p:txBody>
          <a:bodyPr/>
          <a:lstStyle/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List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of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teams</a:t>
            </a:r>
            <a:endParaRPr lang="de-DE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Teams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supervision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561141" y="2615916"/>
            <a:ext cx="6713856" cy="1204062"/>
            <a:chOff x="1028478" y="1594984"/>
            <a:chExt cx="6713856" cy="1204062"/>
          </a:xfrm>
        </p:grpSpPr>
        <p:pic>
          <p:nvPicPr>
            <p:cNvPr id="7" name="Picture 8" descr="http://syscop.de/files/pictures/crop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1" r="37024" b="10341"/>
            <a:stretch/>
          </p:blipFill>
          <p:spPr bwMode="auto">
            <a:xfrm>
              <a:off x="1028478" y="1594984"/>
              <a:ext cx="941034" cy="1130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7" t="5801" r="7874" b="5310"/>
            <a:stretch/>
          </p:blipFill>
          <p:spPr>
            <a:xfrm>
              <a:off x="2489224" y="1653585"/>
              <a:ext cx="878889" cy="1066517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2" t="4952" r="9385" b="25419"/>
            <a:stretch/>
          </p:blipFill>
          <p:spPr>
            <a:xfrm>
              <a:off x="3954405" y="1626440"/>
              <a:ext cx="896644" cy="1120806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112" y="1627906"/>
              <a:ext cx="909062" cy="117114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308" y="1694656"/>
              <a:ext cx="996026" cy="1073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94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6"/>
          <a:stretch/>
        </p:blipFill>
        <p:spPr>
          <a:xfrm rot="5400000">
            <a:off x="9339399" y="2632716"/>
            <a:ext cx="2260091" cy="15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6176"/>
            <a:ext cx="9144000" cy="504056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Jörg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721158" y="1728390"/>
            <a:ext cx="5913638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tabLst>
                <a:tab pos="3136900" algn="l"/>
                <a:tab pos="4929188" algn="l"/>
                <a:tab pos="6811963" algn="l"/>
              </a:tabLst>
            </a:pPr>
            <a:endParaRPr kumimoji="1" lang="de-DE" sz="2400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Introduction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Teams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and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supervision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Prosepective</a:t>
            </a:r>
            <a:r>
              <a:rPr kumimoji="1" lang="de-DE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control</a:t>
            </a:r>
            <a:r>
              <a:rPr kumimoji="1" lang="de-DE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b="1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setups</a:t>
            </a:r>
            <a:r>
              <a:rPr kumimoji="1" lang="de-DE" b="1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(2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Slides</a:t>
            </a:r>
            <a:r>
              <a:rPr kumimoji="1" lang="de-DE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)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Formalities</a:t>
            </a:r>
            <a:endParaRPr kumimoji="1" lang="de-DE" dirty="0" smtClean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+mj-lt"/>
              <a:buAutoNum type="arabicPeriod"/>
              <a:tabLst>
                <a:tab pos="3136900" algn="l"/>
                <a:tab pos="4929188" algn="l"/>
                <a:tab pos="6811963" algn="l"/>
              </a:tabLst>
            </a:pP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Getting</a:t>
            </a:r>
            <a:r>
              <a:rPr kumimoji="1" lang="de-DE" dirty="0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kumimoji="1" lang="de-DE" dirty="0" err="1" smtClean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started</a:t>
            </a: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136900" algn="l"/>
                <a:tab pos="4929188" algn="l"/>
                <a:tab pos="6811963" algn="l"/>
              </a:tabLst>
            </a:pPr>
            <a:endParaRPr kumimoji="1" lang="de-DE" dirty="0">
              <a:latin typeface="Tahoma" panose="020B0604030504040204" pitchFamily="34" charset="0"/>
              <a:ea typeface="Tahoma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File:20160212 113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251" y="816048"/>
            <a:ext cx="2654423" cy="1493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SegwayF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11861" r="6866" b="9526"/>
          <a:stretch/>
        </p:blipFill>
        <p:spPr bwMode="auto">
          <a:xfrm>
            <a:off x="10678863" y="3803379"/>
            <a:ext cx="1731147" cy="216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22430" y="3282066"/>
            <a:ext cx="8504808" cy="2001134"/>
          </a:xfrm>
        </p:spPr>
        <p:txBody>
          <a:bodyPr/>
          <a:lstStyle/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Examples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for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good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setup</a:t>
            </a:r>
            <a:r>
              <a:rPr lang="de-DE" sz="2000" b="1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ideas</a:t>
            </a:r>
            <a:endParaRPr lang="de-DE" sz="2000" b="1" dirty="0" smtClean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feet-fixed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2D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balancing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human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reverse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driving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mini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truck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trailer</a:t>
            </a: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inverted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pendulum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translational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rotational</a:t>
            </a:r>
            <a:r>
              <a:rPr lang="de-DE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magnet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levitating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ball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Peters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teeter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 (live </a:t>
            </a:r>
            <a:r>
              <a:rPr lang="de-DE" sz="1800" dirty="0" err="1">
                <a:latin typeface="Tahoma" panose="020B0604030504040204" pitchFamily="34" charset="0"/>
                <a:cs typeface="Tahoma" panose="020B0604030504040204" pitchFamily="34" charset="0"/>
              </a:rPr>
              <a:t>demo</a:t>
            </a:r>
            <a:r>
              <a:rPr lang="de-DE" sz="18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lvl="1" indent="0">
              <a:buNone/>
              <a:tabLst>
                <a:tab pos="3136900" algn="l"/>
                <a:tab pos="4929188" algn="l"/>
                <a:tab pos="6811963" algn="l"/>
              </a:tabLst>
            </a:pP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3136900" algn="l"/>
                <a:tab pos="4929188" algn="l"/>
                <a:tab pos="6811963" algn="l"/>
              </a:tabLst>
            </a:pPr>
            <a:endParaRPr lang="de-DE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6524"/>
            <a:ext cx="9144000" cy="504056"/>
          </a:xfrm>
        </p:spPr>
        <p:txBody>
          <a:bodyPr/>
          <a:lstStyle/>
          <a:p>
            <a:r>
              <a:rPr lang="de-DE" dirty="0" err="1" smtClean="0"/>
              <a:t>Prospective</a:t>
            </a:r>
            <a:r>
              <a:rPr lang="de-DE" dirty="0" smtClean="0"/>
              <a:t> Setups –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Jörg</a:t>
            </a:r>
            <a:r>
              <a:rPr lang="en-US" dirty="0" smtClean="0"/>
              <a:t> Fischer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728C5-7FA3-4B0A-9893-2998AE23CAE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4" descr="File:SegwayF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11861" r="6866" b="9526"/>
          <a:stretch/>
        </p:blipFill>
        <p:spPr bwMode="auto">
          <a:xfrm>
            <a:off x="-1556675" y="5100231"/>
            <a:ext cx="916107" cy="114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uppieren 42"/>
          <p:cNvGrpSpPr/>
          <p:nvPr/>
        </p:nvGrpSpPr>
        <p:grpSpPr>
          <a:xfrm flipH="1">
            <a:off x="889000" y="5356225"/>
            <a:ext cx="1138237" cy="993374"/>
            <a:chOff x="3943350" y="5305425"/>
            <a:chExt cx="1138237" cy="993374"/>
          </a:xfrm>
        </p:grpSpPr>
        <p:sp>
          <p:nvSpPr>
            <p:cNvPr id="17" name="Abgerundetes Rechteck 16"/>
            <p:cNvSpPr/>
            <p:nvPr/>
          </p:nvSpPr>
          <p:spPr bwMode="auto">
            <a:xfrm rot="5944385">
              <a:off x="4710115" y="5757861"/>
              <a:ext cx="395288" cy="142875"/>
            </a:xfrm>
            <a:prstGeom prst="roundRect">
              <a:avLst/>
            </a:prstGeom>
            <a:gradFill flip="none" rotWithShape="1">
              <a:gsLst>
                <a:gs pos="36000">
                  <a:srgbClr val="FFFFAB"/>
                </a:gs>
                <a:gs pos="1000">
                  <a:schemeClr val="bg2">
                    <a:lumMod val="0"/>
                    <a:lumOff val="100000"/>
                    <a:alpha val="74000"/>
                  </a:schemeClr>
                </a:gs>
              </a:gsLst>
              <a:lin ang="81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" name="Gleichschenkliges Dreieck 9"/>
            <p:cNvSpPr/>
            <p:nvPr/>
          </p:nvSpPr>
          <p:spPr bwMode="auto">
            <a:xfrm rot="11754327">
              <a:off x="4259754" y="5524083"/>
              <a:ext cx="594804" cy="710214"/>
            </a:xfrm>
            <a:prstGeom prst="triangle">
              <a:avLst/>
            </a:prstGeom>
            <a:gradFill flip="none" rotWithShape="1">
              <a:gsLst>
                <a:gs pos="36000">
                  <a:srgbClr val="FFFFAB"/>
                </a:gs>
                <a:gs pos="1000">
                  <a:schemeClr val="bg2">
                    <a:lumMod val="0"/>
                    <a:lumOff val="100000"/>
                    <a:alpha val="74000"/>
                  </a:schemeClr>
                </a:gs>
              </a:gsLst>
              <a:lin ang="81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" name="Ellipse 1"/>
            <p:cNvSpPr/>
            <p:nvPr/>
          </p:nvSpPr>
          <p:spPr bwMode="auto">
            <a:xfrm>
              <a:off x="4393475" y="6192267"/>
              <a:ext cx="106532" cy="10653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" name="Abgerundetes Rechteck 11"/>
            <p:cNvSpPr/>
            <p:nvPr/>
          </p:nvSpPr>
          <p:spPr bwMode="auto">
            <a:xfrm rot="1965929">
              <a:off x="4019549" y="5310188"/>
              <a:ext cx="395288" cy="142875"/>
            </a:xfrm>
            <a:prstGeom prst="roundRect">
              <a:avLst/>
            </a:prstGeom>
            <a:gradFill flip="none" rotWithShape="1">
              <a:gsLst>
                <a:gs pos="36000">
                  <a:srgbClr val="FFFFAB"/>
                </a:gs>
                <a:gs pos="1000">
                  <a:schemeClr val="bg2">
                    <a:lumMod val="0"/>
                    <a:lumOff val="100000"/>
                    <a:alpha val="74000"/>
                  </a:schemeClr>
                </a:gs>
              </a:gsLst>
              <a:lin ang="81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4317275" y="5425505"/>
              <a:ext cx="106532" cy="1065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4874488" y="5582666"/>
              <a:ext cx="106532" cy="1065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4572001" y="5305425"/>
              <a:ext cx="238125" cy="238125"/>
            </a:xfrm>
            <a:prstGeom prst="ellipse">
              <a:avLst/>
            </a:prstGeom>
            <a:gradFill flip="none" rotWithShape="1">
              <a:gsLst>
                <a:gs pos="36000">
                  <a:srgbClr val="FFFFAB"/>
                </a:gs>
                <a:gs pos="1000">
                  <a:schemeClr val="bg2">
                    <a:lumMod val="0"/>
                    <a:lumOff val="100000"/>
                    <a:alpha val="74000"/>
                  </a:schemeClr>
                </a:gs>
              </a:gsLst>
              <a:lin ang="81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18" name="Gerader Verbinder 17"/>
            <p:cNvCxnSpPr/>
            <p:nvPr/>
          </p:nvCxnSpPr>
          <p:spPr bwMode="auto">
            <a:xfrm>
              <a:off x="3943350" y="6243637"/>
              <a:ext cx="1138237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uppieren 65"/>
          <p:cNvGrpSpPr/>
          <p:nvPr/>
        </p:nvGrpSpPr>
        <p:grpSpPr>
          <a:xfrm>
            <a:off x="2590324" y="5396657"/>
            <a:ext cx="2246683" cy="753953"/>
            <a:chOff x="6286024" y="4736257"/>
            <a:chExt cx="2246683" cy="753953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6286024" y="4942523"/>
              <a:ext cx="1016794" cy="547687"/>
              <a:chOff x="5341144" y="5491163"/>
              <a:chExt cx="1016794" cy="547687"/>
            </a:xfrm>
          </p:grpSpPr>
          <p:sp>
            <p:nvSpPr>
              <p:cNvPr id="20" name="Abgerundetes Rechteck 19"/>
              <p:cNvSpPr/>
              <p:nvPr/>
            </p:nvSpPr>
            <p:spPr bwMode="auto">
              <a:xfrm rot="1160752">
                <a:off x="5410197" y="5491163"/>
                <a:ext cx="180975" cy="95250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23" name="Abgerundetes Rechteck 22"/>
              <p:cNvSpPr/>
              <p:nvPr/>
            </p:nvSpPr>
            <p:spPr bwMode="auto">
              <a:xfrm>
                <a:off x="6019793" y="5491163"/>
                <a:ext cx="180975" cy="9525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24" name="Abgerundetes Rechteck 23"/>
              <p:cNvSpPr/>
              <p:nvPr/>
            </p:nvSpPr>
            <p:spPr bwMode="auto">
              <a:xfrm rot="1160752">
                <a:off x="5410197" y="5943600"/>
                <a:ext cx="180975" cy="95250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25" name="Abgerundetes Rechteck 24"/>
              <p:cNvSpPr/>
              <p:nvPr/>
            </p:nvSpPr>
            <p:spPr bwMode="auto">
              <a:xfrm>
                <a:off x="6019793" y="5943600"/>
                <a:ext cx="180975" cy="95250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 bwMode="auto">
              <a:xfrm>
                <a:off x="5341144" y="5541169"/>
                <a:ext cx="330993" cy="457200"/>
              </a:xfrm>
              <a:prstGeom prst="rect">
                <a:avLst/>
              </a:prstGeom>
              <a:gradFill flip="none" rotWithShape="1">
                <a:gsLst>
                  <a:gs pos="7000">
                    <a:srgbClr val="FFFFAB"/>
                  </a:gs>
                  <a:gs pos="1000">
                    <a:schemeClr val="bg2"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5672137" y="5541169"/>
                <a:ext cx="685801" cy="457200"/>
              </a:xfrm>
              <a:prstGeom prst="rect">
                <a:avLst/>
              </a:prstGeom>
              <a:gradFill flip="none" rotWithShape="1">
                <a:gsLst>
                  <a:gs pos="7000">
                    <a:srgbClr val="FFFFAB"/>
                  </a:gs>
                  <a:gs pos="1000">
                    <a:schemeClr val="bg2"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21" name="Abgerundetes Rechteck 20"/>
              <p:cNvSpPr/>
              <p:nvPr/>
            </p:nvSpPr>
            <p:spPr bwMode="auto">
              <a:xfrm>
                <a:off x="5576887" y="5605462"/>
                <a:ext cx="161925" cy="333375"/>
              </a:xfrm>
              <a:prstGeom prst="roundRect">
                <a:avLst/>
              </a:prstGeom>
              <a:gradFill flip="none" rotWithShape="1">
                <a:gsLst>
                  <a:gs pos="36000">
                    <a:srgbClr val="FFFFAB"/>
                  </a:gs>
                  <a:gs pos="1000">
                    <a:schemeClr val="bg2">
                      <a:lumMod val="0"/>
                      <a:lumOff val="100000"/>
                      <a:alpha val="74000"/>
                    </a:schemeClr>
                  </a:gs>
                </a:gsLst>
                <a:lin ang="81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38" name="Gleichschenkliges Dreieck 37"/>
            <p:cNvSpPr/>
            <p:nvPr/>
          </p:nvSpPr>
          <p:spPr bwMode="auto">
            <a:xfrm rot="5400000">
              <a:off x="7322606" y="5147789"/>
              <a:ext cx="83557" cy="11742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grpSp>
          <p:nvGrpSpPr>
            <p:cNvPr id="39" name="Gruppieren 38"/>
            <p:cNvGrpSpPr/>
            <p:nvPr/>
          </p:nvGrpSpPr>
          <p:grpSpPr>
            <a:xfrm rot="988199">
              <a:off x="7447277" y="4736257"/>
              <a:ext cx="1085430" cy="653039"/>
              <a:chOff x="7410285" y="4567720"/>
              <a:chExt cx="1085430" cy="653039"/>
            </a:xfrm>
          </p:grpSpPr>
          <p:grpSp>
            <p:nvGrpSpPr>
              <p:cNvPr id="26" name="Gruppieren 25"/>
              <p:cNvGrpSpPr/>
              <p:nvPr/>
            </p:nvGrpSpPr>
            <p:grpSpPr>
              <a:xfrm rot="19546872">
                <a:off x="7428331" y="4567720"/>
                <a:ext cx="1067384" cy="547687"/>
                <a:chOff x="6403074" y="5354003"/>
                <a:chExt cx="1067384" cy="547687"/>
              </a:xfrm>
            </p:grpSpPr>
            <p:sp>
              <p:nvSpPr>
                <p:cNvPr id="29" name="Abgerundetes Rechteck 28"/>
                <p:cNvSpPr/>
                <p:nvPr/>
              </p:nvSpPr>
              <p:spPr bwMode="auto">
                <a:xfrm>
                  <a:off x="6522717" y="5354003"/>
                  <a:ext cx="180975" cy="95250"/>
                </a:xfrm>
                <a:prstGeom prst="round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Helvetica" pitchFamily="34" charset="0"/>
                  </a:endParaRPr>
                </a:p>
              </p:txBody>
            </p:sp>
            <p:sp>
              <p:nvSpPr>
                <p:cNvPr id="30" name="Abgerundetes Rechteck 29"/>
                <p:cNvSpPr/>
                <p:nvPr/>
              </p:nvSpPr>
              <p:spPr bwMode="auto">
                <a:xfrm>
                  <a:off x="7132313" y="5354003"/>
                  <a:ext cx="180975" cy="95250"/>
                </a:xfrm>
                <a:prstGeom prst="round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Helvetica" pitchFamily="34" charset="0"/>
                  </a:endParaRPr>
                </a:p>
              </p:txBody>
            </p:sp>
            <p:sp>
              <p:nvSpPr>
                <p:cNvPr id="31" name="Abgerundetes Rechteck 30"/>
                <p:cNvSpPr/>
                <p:nvPr/>
              </p:nvSpPr>
              <p:spPr bwMode="auto">
                <a:xfrm>
                  <a:off x="6522717" y="5806440"/>
                  <a:ext cx="180975" cy="95250"/>
                </a:xfrm>
                <a:prstGeom prst="round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Helvetica" pitchFamily="34" charset="0"/>
                  </a:endParaRPr>
                </a:p>
              </p:txBody>
            </p:sp>
            <p:sp>
              <p:nvSpPr>
                <p:cNvPr id="32" name="Abgerundetes Rechteck 31"/>
                <p:cNvSpPr/>
                <p:nvPr/>
              </p:nvSpPr>
              <p:spPr bwMode="auto">
                <a:xfrm>
                  <a:off x="7132313" y="5806440"/>
                  <a:ext cx="180975" cy="95250"/>
                </a:xfrm>
                <a:prstGeom prst="round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Helvetica" pitchFamily="34" charset="0"/>
                  </a:endParaRPr>
                </a:p>
              </p:txBody>
            </p:sp>
            <p:sp>
              <p:nvSpPr>
                <p:cNvPr id="34" name="Rechteck 33"/>
                <p:cNvSpPr/>
                <p:nvPr/>
              </p:nvSpPr>
              <p:spPr bwMode="auto">
                <a:xfrm>
                  <a:off x="6403074" y="5404010"/>
                  <a:ext cx="1067384" cy="457200"/>
                </a:xfrm>
                <a:prstGeom prst="rect">
                  <a:avLst/>
                </a:prstGeom>
                <a:gradFill flip="none" rotWithShape="1">
                  <a:gsLst>
                    <a:gs pos="7000">
                      <a:srgbClr val="FFFFAB"/>
                    </a:gs>
                    <a:gs pos="1000">
                      <a:schemeClr val="bg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Helvetica" pitchFamily="34" charset="0"/>
                  </a:endParaRPr>
                </a:p>
              </p:txBody>
            </p:sp>
          </p:grpSp>
          <p:sp>
            <p:nvSpPr>
              <p:cNvPr id="42" name="Gleichschenkliges Dreieck 41"/>
              <p:cNvSpPr/>
              <p:nvPr/>
            </p:nvSpPr>
            <p:spPr bwMode="auto">
              <a:xfrm rot="14161744">
                <a:off x="7427216" y="5120271"/>
                <a:ext cx="83557" cy="117420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40" name="Ellipse 39"/>
            <p:cNvSpPr/>
            <p:nvPr/>
          </p:nvSpPr>
          <p:spPr bwMode="auto">
            <a:xfrm flipH="1" flipV="1">
              <a:off x="7381876" y="5183640"/>
              <a:ext cx="45722" cy="4572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65" name="Gruppieren 64"/>
          <p:cNvGrpSpPr/>
          <p:nvPr/>
        </p:nvGrpSpPr>
        <p:grpSpPr>
          <a:xfrm flipH="1">
            <a:off x="4985428" y="5204093"/>
            <a:ext cx="1310056" cy="988868"/>
            <a:chOff x="1340528" y="5318393"/>
            <a:chExt cx="1310056" cy="988868"/>
          </a:xfrm>
        </p:grpSpPr>
        <p:sp>
          <p:nvSpPr>
            <p:cNvPr id="47" name="Ellipse 46"/>
            <p:cNvSpPr/>
            <p:nvPr/>
          </p:nvSpPr>
          <p:spPr bwMode="auto">
            <a:xfrm>
              <a:off x="1918084" y="6167114"/>
              <a:ext cx="106532" cy="10653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8" name="Abgerundetes Rechteck 47"/>
            <p:cNvSpPr/>
            <p:nvPr/>
          </p:nvSpPr>
          <p:spPr bwMode="auto">
            <a:xfrm rot="4337572">
              <a:off x="1409046" y="5671713"/>
              <a:ext cx="842223" cy="135583"/>
            </a:xfrm>
            <a:prstGeom prst="roundRect">
              <a:avLst/>
            </a:prstGeom>
            <a:gradFill flip="none" rotWithShape="1">
              <a:gsLst>
                <a:gs pos="36000">
                  <a:srgbClr val="FFFFAB"/>
                </a:gs>
                <a:gs pos="1000">
                  <a:schemeClr val="bg2">
                    <a:lumMod val="0"/>
                    <a:lumOff val="100000"/>
                    <a:alpha val="74000"/>
                  </a:schemeClr>
                </a:gs>
              </a:gsLst>
              <a:lin ang="81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1856913" y="6061507"/>
              <a:ext cx="238125" cy="238125"/>
            </a:xfrm>
            <a:prstGeom prst="ellipse">
              <a:avLst/>
            </a:prstGeom>
            <a:gradFill flip="none" rotWithShape="1">
              <a:gsLst>
                <a:gs pos="36000">
                  <a:srgbClr val="FFFFAB"/>
                </a:gs>
                <a:gs pos="1000">
                  <a:schemeClr val="bg2">
                    <a:lumMod val="0"/>
                    <a:lumOff val="100000"/>
                    <a:alpha val="74000"/>
                  </a:schemeClr>
                </a:gs>
              </a:gsLst>
              <a:lin ang="81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52" name="Gerader Verbinder 51"/>
            <p:cNvCxnSpPr/>
            <p:nvPr/>
          </p:nvCxnSpPr>
          <p:spPr bwMode="auto">
            <a:xfrm>
              <a:off x="1340528" y="6307261"/>
              <a:ext cx="1310056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Ellipse 48"/>
            <p:cNvSpPr/>
            <p:nvPr/>
          </p:nvSpPr>
          <p:spPr bwMode="auto">
            <a:xfrm>
              <a:off x="1922709" y="6127303"/>
              <a:ext cx="106532" cy="1065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6853530" y="4802732"/>
            <a:ext cx="1464001" cy="1445670"/>
            <a:chOff x="7310730" y="4739232"/>
            <a:chExt cx="1464001" cy="1445670"/>
          </a:xfrm>
        </p:grpSpPr>
        <p:sp>
          <p:nvSpPr>
            <p:cNvPr id="53" name="Zylinder 52"/>
            <p:cNvSpPr/>
            <p:nvPr/>
          </p:nvSpPr>
          <p:spPr bwMode="auto">
            <a:xfrm>
              <a:off x="7310730" y="5150800"/>
              <a:ext cx="891372" cy="1034102"/>
            </a:xfrm>
            <a:prstGeom prst="can">
              <a:avLst/>
            </a:prstGeom>
            <a:gradFill flip="none" rotWithShape="1">
              <a:gsLst>
                <a:gs pos="36000">
                  <a:srgbClr val="FFFFAB"/>
                </a:gs>
                <a:gs pos="1000">
                  <a:schemeClr val="bg2">
                    <a:lumMod val="0"/>
                    <a:lumOff val="100000"/>
                    <a:alpha val="74000"/>
                  </a:schemeClr>
                </a:gs>
              </a:gsLst>
              <a:lin ang="81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1" name="Ellipse 60"/>
            <p:cNvSpPr/>
            <p:nvPr/>
          </p:nvSpPr>
          <p:spPr bwMode="auto">
            <a:xfrm>
              <a:off x="8589819" y="4739232"/>
              <a:ext cx="184912" cy="19389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8" name="Zylinder 67"/>
            <p:cNvSpPr/>
            <p:nvPr/>
          </p:nvSpPr>
          <p:spPr bwMode="auto">
            <a:xfrm>
              <a:off x="7702196" y="5047009"/>
              <a:ext cx="87159" cy="234654"/>
            </a:xfrm>
            <a:prstGeom prst="ca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4" name="Zylinder 53"/>
            <p:cNvSpPr/>
            <p:nvPr/>
          </p:nvSpPr>
          <p:spPr bwMode="auto">
            <a:xfrm rot="5628631">
              <a:off x="8160658" y="4796046"/>
              <a:ext cx="96298" cy="901541"/>
            </a:xfrm>
            <a:prstGeom prst="can">
              <a:avLst/>
            </a:prstGeom>
            <a:gradFill flip="none" rotWithShape="1">
              <a:gsLst>
                <a:gs pos="36000">
                  <a:srgbClr val="FFFFAB"/>
                </a:gs>
                <a:gs pos="1000">
                  <a:schemeClr val="bg2">
                    <a:lumMod val="0"/>
                    <a:lumOff val="100000"/>
                    <a:alpha val="74000"/>
                  </a:schemeClr>
                </a:gs>
              </a:gsLst>
              <a:lin ang="81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de-DE"/>
            </a:p>
          </p:txBody>
        </p:sp>
        <p:cxnSp>
          <p:nvCxnSpPr>
            <p:cNvPr id="56" name="Gerader Verbinder 55"/>
            <p:cNvCxnSpPr/>
            <p:nvPr/>
          </p:nvCxnSpPr>
          <p:spPr bwMode="auto">
            <a:xfrm flipV="1">
              <a:off x="8649393" y="4815772"/>
              <a:ext cx="38851" cy="442026"/>
            </a:xfrm>
            <a:prstGeom prst="line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Ellipse 69"/>
            <p:cNvSpPr/>
            <p:nvPr/>
          </p:nvSpPr>
          <p:spPr bwMode="auto">
            <a:xfrm rot="183173" flipH="1">
              <a:off x="8625841" y="5224172"/>
              <a:ext cx="45720" cy="10535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76" name="Inhaltsplatzhalter 1"/>
          <p:cNvSpPr txBox="1">
            <a:spLocks/>
          </p:cNvSpPr>
          <p:nvPr/>
        </p:nvSpPr>
        <p:spPr bwMode="auto">
          <a:xfrm>
            <a:off x="422430" y="767466"/>
            <a:ext cx="8504808" cy="244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20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2400">
                <a:solidFill>
                  <a:schemeClr val="bg2"/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•"/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Char char="–"/>
              <a:defRPr kumimoji="1" sz="2000">
                <a:solidFill>
                  <a:schemeClr val="bg2"/>
                </a:solidFill>
                <a:latin typeface="+mj-lt"/>
              </a:defRPr>
            </a:lvl9pPr>
          </a:lstStyle>
          <a:p>
            <a:pPr>
              <a:tabLst>
                <a:tab pos="3136900" algn="l"/>
                <a:tab pos="4929188" algn="l"/>
                <a:tab pos="6811963" algn="l"/>
              </a:tabLst>
            </a:pPr>
            <a:r>
              <a:rPr lang="de-DE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Requirements</a:t>
            </a:r>
            <a:r>
              <a:rPr lang="de-DE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lang="de-DE" sz="2000" b="1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setups</a:t>
            </a:r>
            <a:endParaRPr lang="de-DE" sz="2000" b="1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Setup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actuator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(s)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sensor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(s)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needs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feedback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control</a:t>
            </a:r>
            <a:endParaRPr lang="de-DE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Setup must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be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transportable/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movable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and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fit on a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table</a:t>
            </a:r>
            <a:endParaRPr lang="de-DE" sz="1800" kern="0" dirty="0" smtClean="0"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b="1" kern="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Keep </a:t>
            </a:r>
            <a:r>
              <a:rPr lang="de-DE" sz="1800" b="1" kern="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de-DE" sz="1800" b="1" kern="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simple! </a:t>
            </a:r>
            <a:endParaRPr lang="de-DE" sz="1800" b="1" kern="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particular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mechanical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part</a:t>
            </a:r>
            <a:endParaRPr lang="de-DE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camera-based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sensors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might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already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too</a:t>
            </a:r>
            <a:r>
              <a:rPr lang="de-DE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kern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complicated</a:t>
            </a:r>
            <a:endParaRPr lang="de-DE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tabLst>
                <a:tab pos="3136900" algn="l"/>
                <a:tab pos="4929188" algn="l"/>
                <a:tab pos="6811963" algn="l"/>
              </a:tabLst>
            </a:pPr>
            <a:r>
              <a:rPr lang="de-DE" sz="1800" kern="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de-DE" sz="1800" kern="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1800" b="1" kern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rapid </a:t>
            </a:r>
            <a:r>
              <a:rPr lang="de-DE" sz="1800" b="1" kern="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control</a:t>
            </a:r>
            <a:r>
              <a:rPr lang="de-DE" sz="1800" b="1" kern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b="1" kern="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prototyping</a:t>
            </a:r>
            <a:r>
              <a:rPr lang="de-DE" sz="1800" kern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sz="1800" kern="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design </a:t>
            </a:r>
            <a:r>
              <a:rPr lang="de-DE" sz="1800" kern="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approach</a:t>
            </a:r>
            <a:r>
              <a:rPr lang="de-DE" sz="1800" kern="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(Simulink + </a:t>
            </a:r>
            <a:r>
              <a:rPr lang="de-DE" sz="1800" kern="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Arduino</a:t>
            </a:r>
            <a:r>
              <a:rPr lang="de-DE" sz="1800" kern="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  <a:endParaRPr lang="de-DE" sz="1800" kern="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0"/>
  <p:tag name="EMBEDFONTS" val="0"/>
  <p:tag name="USEBOLDAMS" val="0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0"/>
  <p:tag name="DEFAULTTRANSPARENT" val="1"/>
  <p:tag name="DEFAULTWORKAROUNDTRANSPARENCYBUG" val="0"/>
  <p:tag name="DEFAULTRESOLUTION" val="1200"/>
  <p:tag name="DEFAULTMAGNIFICATION" val="2000"/>
  <p:tag name="DEFAULTFONTSIZE" val="10"/>
  <p:tag name="DEFAULTWORDWRAP" val="0"/>
  <p:tag name="DEFAULTWIDTH" val="853"/>
  <p:tag name="DEFAULTHEIGHT" val="572"/>
</p:tagLst>
</file>

<file path=ppt/theme/theme1.xml><?xml version="1.0" encoding="utf-8"?>
<a:theme xmlns:a="http://schemas.openxmlformats.org/drawingml/2006/main" name="1_ISAS">
  <a:themeElements>
    <a:clrScheme name="ISAS 5">
      <a:dk1>
        <a:srgbClr val="000000"/>
      </a:dk1>
      <a:lt1>
        <a:srgbClr val="FFFFFF"/>
      </a:lt1>
      <a:dk2>
        <a:srgbClr val="666699"/>
      </a:dk2>
      <a:lt2>
        <a:srgbClr val="010000"/>
      </a:lt2>
      <a:accent1>
        <a:srgbClr val="9A9ABC"/>
      </a:accent1>
      <a:accent2>
        <a:srgbClr val="FF0000"/>
      </a:accent2>
      <a:accent3>
        <a:srgbClr val="FFFFFF"/>
      </a:accent3>
      <a:accent4>
        <a:srgbClr val="000000"/>
      </a:accent4>
      <a:accent5>
        <a:srgbClr val="CACADA"/>
      </a:accent5>
      <a:accent6>
        <a:srgbClr val="E70000"/>
      </a:accent6>
      <a:hlink>
        <a:srgbClr val="009900"/>
      </a:hlink>
      <a:folHlink>
        <a:srgbClr val="0000B4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36000">
              <a:srgbClr val="FFFFAB"/>
            </a:gs>
            <a:gs pos="1000">
              <a:schemeClr val="bg2">
                <a:lumMod val="0"/>
                <a:lumOff val="100000"/>
                <a:alpha val="74000"/>
              </a:schemeClr>
            </a:gs>
          </a:gsLst>
          <a:lin ang="8100000" scaled="1"/>
          <a:tileRect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ISAS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S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S 4">
        <a:dk1>
          <a:srgbClr val="000000"/>
        </a:dk1>
        <a:lt1>
          <a:srgbClr val="FFFFFF"/>
        </a:lt1>
        <a:dk2>
          <a:srgbClr val="666699"/>
        </a:dk2>
        <a:lt2>
          <a:srgbClr val="010000"/>
        </a:lt2>
        <a:accent1>
          <a:srgbClr val="9A9ABC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ACADA"/>
        </a:accent5>
        <a:accent6>
          <a:srgbClr val="E70000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S 5">
        <a:dk1>
          <a:srgbClr val="000000"/>
        </a:dk1>
        <a:lt1>
          <a:srgbClr val="FFFFFF"/>
        </a:lt1>
        <a:dk2>
          <a:srgbClr val="666699"/>
        </a:dk2>
        <a:lt2>
          <a:srgbClr val="010000"/>
        </a:lt2>
        <a:accent1>
          <a:srgbClr val="9A9ABC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ACADA"/>
        </a:accent5>
        <a:accent6>
          <a:srgbClr val="E70000"/>
        </a:accent6>
        <a:hlink>
          <a:srgbClr val="009900"/>
        </a:hlink>
        <a:folHlink>
          <a:srgbClr val="0000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AS 5">
    <a:dk1>
      <a:srgbClr val="000000"/>
    </a:dk1>
    <a:lt1>
      <a:srgbClr val="FFFFFF"/>
    </a:lt1>
    <a:dk2>
      <a:srgbClr val="666699"/>
    </a:dk2>
    <a:lt2>
      <a:srgbClr val="010000"/>
    </a:lt2>
    <a:accent1>
      <a:srgbClr val="9A9ABC"/>
    </a:accent1>
    <a:accent2>
      <a:srgbClr val="FF0000"/>
    </a:accent2>
    <a:accent3>
      <a:srgbClr val="FFFFFF"/>
    </a:accent3>
    <a:accent4>
      <a:srgbClr val="000000"/>
    </a:accent4>
    <a:accent5>
      <a:srgbClr val="CACADA"/>
    </a:accent5>
    <a:accent6>
      <a:srgbClr val="E70000"/>
    </a:accent6>
    <a:hlink>
      <a:srgbClr val="009900"/>
    </a:hlink>
    <a:folHlink>
      <a:srgbClr val="0000B4"/>
    </a:folHlink>
  </a:clrScheme>
</a:themeOverride>
</file>

<file path=ppt/theme/themeOverride2.xml><?xml version="1.0" encoding="utf-8"?>
<a:themeOverride xmlns:a="http://schemas.openxmlformats.org/drawingml/2006/main">
  <a:clrScheme name="ISAS 5">
    <a:dk1>
      <a:srgbClr val="000000"/>
    </a:dk1>
    <a:lt1>
      <a:srgbClr val="FFFFFF"/>
    </a:lt1>
    <a:dk2>
      <a:srgbClr val="666699"/>
    </a:dk2>
    <a:lt2>
      <a:srgbClr val="010000"/>
    </a:lt2>
    <a:accent1>
      <a:srgbClr val="9A9ABC"/>
    </a:accent1>
    <a:accent2>
      <a:srgbClr val="FF0000"/>
    </a:accent2>
    <a:accent3>
      <a:srgbClr val="FFFFFF"/>
    </a:accent3>
    <a:accent4>
      <a:srgbClr val="000000"/>
    </a:accent4>
    <a:accent5>
      <a:srgbClr val="CACADA"/>
    </a:accent5>
    <a:accent6>
      <a:srgbClr val="E70000"/>
    </a:accent6>
    <a:hlink>
      <a:srgbClr val="009900"/>
    </a:hlink>
    <a:folHlink>
      <a:srgbClr val="0000B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647</Words>
  <Application>Microsoft Office PowerPoint</Application>
  <PresentationFormat>Bildschirmpräsentation (4:3)</PresentationFormat>
  <Paragraphs>266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Calibri</vt:lpstr>
      <vt:lpstr>Helvetica</vt:lpstr>
      <vt:lpstr>Tahoma</vt:lpstr>
      <vt:lpstr>Wingdings</vt:lpstr>
      <vt:lpstr>1_ISAS</vt:lpstr>
      <vt:lpstr>Kick-off meeting Embedded Control Project (ECP)</vt:lpstr>
      <vt:lpstr>Agenda</vt:lpstr>
      <vt:lpstr>Agenda</vt:lpstr>
      <vt:lpstr>Introduction - ECP</vt:lpstr>
      <vt:lpstr>Introduction - Tutors</vt:lpstr>
      <vt:lpstr>Agenda</vt:lpstr>
      <vt:lpstr>Teams and supervision</vt:lpstr>
      <vt:lpstr>Agenda</vt:lpstr>
      <vt:lpstr>Prospective Setups – Requirements</vt:lpstr>
      <vt:lpstr>Prospective Setups – Rapid Control Prototyping</vt:lpstr>
      <vt:lpstr>Agenda</vt:lpstr>
      <vt:lpstr>Formalities - Order of events</vt:lpstr>
      <vt:lpstr>Formalities - Presentations and Report</vt:lpstr>
      <vt:lpstr>Formalities – Grading</vt:lpstr>
      <vt:lpstr>Working space and workshop</vt:lpstr>
      <vt:lpstr>Formalities – Accounts</vt:lpstr>
      <vt:lpstr>Agenda</vt:lpstr>
      <vt:lpstr>ECP-Tutorial</vt:lpstr>
      <vt:lpstr>Next Steps</vt:lpstr>
      <vt:lpstr>PowerPoint-Präsentation</vt:lpstr>
    </vt:vector>
  </TitlesOfParts>
  <Company>ISAS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Uni KA</dc:creator>
  <cp:lastModifiedBy>Dr. Joe</cp:lastModifiedBy>
  <cp:revision>2891</cp:revision>
  <cp:lastPrinted>2012-02-06T09:34:57Z</cp:lastPrinted>
  <dcterms:created xsi:type="dcterms:W3CDTF">2007-10-15T10:46:39Z</dcterms:created>
  <dcterms:modified xsi:type="dcterms:W3CDTF">2016-10-20T11:35:12Z</dcterms:modified>
</cp:coreProperties>
</file>