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89" r:id="rId2"/>
    <p:sldId id="425" r:id="rId3"/>
    <p:sldId id="411" r:id="rId4"/>
    <p:sldId id="410" r:id="rId5"/>
    <p:sldId id="427" r:id="rId6"/>
    <p:sldId id="428" r:id="rId7"/>
    <p:sldId id="392" r:id="rId8"/>
    <p:sldId id="418" r:id="rId9"/>
    <p:sldId id="429" r:id="rId10"/>
    <p:sldId id="431" r:id="rId11"/>
    <p:sldId id="437" r:id="rId12"/>
    <p:sldId id="438" r:id="rId13"/>
    <p:sldId id="434" r:id="rId14"/>
    <p:sldId id="435" r:id="rId15"/>
    <p:sldId id="436" r:id="rId16"/>
    <p:sldId id="406" r:id="rId17"/>
  </p:sldIdLst>
  <p:sldSz cx="9144000" cy="6858000" type="screen4x3"/>
  <p:notesSz cx="6781800" cy="9918700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C000"/>
    <a:srgbClr val="B2B2B2"/>
    <a:srgbClr val="777777"/>
    <a:srgbClr val="808080"/>
    <a:srgbClr val="FF5D5D"/>
    <a:srgbClr val="D4DEF0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405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71525"/>
            <a:ext cx="4922838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694238"/>
            <a:ext cx="49657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9" tIns="46079" rIns="92159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>
                <a:sym typeface="CommonBullets" charset="0"/>
              </a:rPr>
              <a:t>	Zweite Ebene</a:t>
            </a:r>
          </a:p>
          <a:p>
            <a:pPr lvl="2"/>
            <a:r>
              <a:rPr lang="en-GB" noProof="0">
                <a:sym typeface="CommonBullets" charset="0"/>
              </a:rPr>
              <a:t>Dritte Ebene</a:t>
            </a:r>
          </a:p>
          <a:p>
            <a:pPr lvl="3"/>
            <a:r>
              <a:rPr lang="en-GB" noProof="0">
                <a:sym typeface="CommonBullets" charset="0"/>
              </a:rPr>
              <a:t>Vierte Ebene</a:t>
            </a:r>
          </a:p>
          <a:p>
            <a:pPr lvl="4"/>
            <a:r>
              <a:rPr lang="en-GB" noProof="0">
                <a:sym typeface="CommonBullets" charset="0"/>
              </a:rPr>
              <a:t>Fünfte Ebene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9391650"/>
            <a:ext cx="28717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9" tIns="46079" rIns="92159" bIns="46079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100">
                <a:cs typeface="+mn-cs"/>
              </a:defRPr>
            </a:lvl1pPr>
          </a:lstStyle>
          <a:p>
            <a:pPr>
              <a:defRPr/>
            </a:pPr>
            <a:fld id="{3780A9E5-4E3E-7C49-8898-9B46B28DA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1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indent="-17145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  <a:sym typeface="CommonBullet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  <a:sym typeface="CommonBullet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  <a:sym typeface="CommonBullet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  <a:sym typeface="CommonBullets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0A9E5-4E3E-7C49-8898-9B46B28DA1F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8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4" descr="TitelE2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213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1" descr="IMTEK_Logo_Far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0675"/>
            <a:ext cx="16589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7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449388"/>
            <a:ext cx="8280400" cy="1516062"/>
          </a:xfrm>
        </p:spPr>
        <p:txBody>
          <a:bodyPr/>
          <a:lstStyle>
            <a:lvl1pPr algn="ctr">
              <a:defRPr sz="3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0807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114675"/>
            <a:ext cx="8280400" cy="1511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38667578"/>
      </p:ext>
    </p:extLst>
  </p:cSld>
  <p:clrMapOvr>
    <a:masterClrMapping/>
  </p:clrMapOvr>
  <p:transition xmlns:p14="http://schemas.microsoft.com/office/powerpoint/2010/main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5CFFD84F-C960-A046-8FD4-0264B138A27E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95101768"/>
      </p:ext>
    </p:extLst>
  </p:cSld>
  <p:clrMapOvr>
    <a:masterClrMapping/>
  </p:clrMapOvr>
  <p:transition xmlns:p14="http://schemas.microsoft.com/office/powerpoint/2010/main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4300" y="57150"/>
            <a:ext cx="2139950" cy="6251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275" y="57150"/>
            <a:ext cx="6270625" cy="6251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1EC3F97E-9BE8-F24E-B34D-C500013506F0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17182742"/>
      </p:ext>
    </p:extLst>
  </p:cSld>
  <p:clrMapOvr>
    <a:masterClrMapping/>
  </p:clrMapOvr>
  <p:transition xmlns:p14="http://schemas.microsoft.com/office/powerpoint/2010/main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CBA4F5F2-CF54-784A-ACE5-3A6A7627F5AB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92874330"/>
      </p:ext>
    </p:extLst>
  </p:cSld>
  <p:clrMapOvr>
    <a:masterClrMapping/>
  </p:clrMapOvr>
  <p:transition xmlns:p14="http://schemas.microsoft.com/office/powerpoint/2010/main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6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5D79D3DE-8D89-B349-8314-7D3308F24B3D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8250690"/>
      </p:ext>
    </p:extLst>
  </p:cSld>
  <p:clrMapOvr>
    <a:masterClrMapping/>
  </p:clrMapOvr>
  <p:transition xmlns:p14="http://schemas.microsoft.com/office/powerpoint/2010/main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275" y="1341438"/>
            <a:ext cx="4205288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8963" y="1341438"/>
            <a:ext cx="420528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7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46D46F19-760E-FD4F-BDA8-FEAA2D3E2039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25628027"/>
      </p:ext>
    </p:extLst>
  </p:cSld>
  <p:clrMapOvr>
    <a:masterClrMapping/>
  </p:clrMapOvr>
  <p:transition xmlns:p14="http://schemas.microsoft.com/office/powerpoint/2010/main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9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71C89BCE-38B9-A245-B830-25F657ADE109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87657614"/>
      </p:ext>
    </p:extLst>
  </p:cSld>
  <p:clrMapOvr>
    <a:masterClrMapping/>
  </p:clrMapOvr>
  <p:transition xmlns:p14="http://schemas.microsoft.com/office/powerpoint/2010/main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5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C6618D33-154A-7147-9487-F848FA30FAAC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08292519"/>
      </p:ext>
    </p:extLst>
  </p:cSld>
  <p:clrMapOvr>
    <a:masterClrMapping/>
  </p:clrMapOvr>
  <p:transition xmlns:p14="http://schemas.microsoft.com/office/powerpoint/2010/main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4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465A220D-DB84-A245-982D-DD88E6B3356A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0755915"/>
      </p:ext>
    </p:extLst>
  </p:cSld>
  <p:clrMapOvr>
    <a:masterClrMapping/>
  </p:clrMapOvr>
  <p:transition xmlns:p14="http://schemas.microsoft.com/office/powerpoint/2010/main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7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AD6CAEB8-9450-D447-BDB4-5C8932E89FDB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13227205"/>
      </p:ext>
    </p:extLst>
  </p:cSld>
  <p:clrMapOvr>
    <a:masterClrMapping/>
  </p:clrMapOvr>
  <p:transition xmlns:p14="http://schemas.microsoft.com/office/powerpoint/2010/main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7" name="Rectangle 1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C8BE2DAD-E415-1D45-A3CD-3D1AB7764678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9950220"/>
      </p:ext>
    </p:extLst>
  </p:cSld>
  <p:clrMapOvr>
    <a:masterClrMapping/>
  </p:clrMapOvr>
  <p:transition xmlns:p14="http://schemas.microsoft.com/office/powerpoint/2010/main" advTm="2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7150"/>
            <a:ext cx="72358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4" tIns="0" rIns="9476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 of the presentation, two lines possible if necessary</a:t>
            </a:r>
          </a:p>
        </p:txBody>
      </p:sp>
      <p:sp>
        <p:nvSpPr>
          <p:cNvPr id="1027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" y="1341438"/>
            <a:ext cx="85629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</a:t>
            </a:r>
          </a:p>
          <a:p>
            <a:pPr lvl="0"/>
            <a:r>
              <a:rPr lang="en-GB"/>
              <a:t>First level </a:t>
            </a:r>
          </a:p>
          <a:p>
            <a:pPr lvl="1"/>
            <a:r>
              <a:rPr lang="en-GB"/>
              <a:t>Second level 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Don’t use a fourth level!</a:t>
            </a:r>
          </a:p>
          <a:p>
            <a:pPr lvl="1"/>
            <a:r>
              <a:rPr lang="en-GB"/>
              <a:t>Second level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2263" y="6343650"/>
            <a:ext cx="865187" cy="4238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solidFill>
                  <a:srgbClr val="898989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x-none" smtClean="0"/>
              <a:t>12.06.2015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3363" y="6443663"/>
            <a:ext cx="5805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solidFill>
                  <a:srgbClr val="898989"/>
                </a:solidFill>
                <a:ea typeface="Geneva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Jesus lago</a:t>
            </a:r>
            <a:endParaRPr lang="de-DE"/>
          </a:p>
        </p:txBody>
      </p:sp>
      <p:sp>
        <p:nvSpPr>
          <p:cNvPr id="1030" name="Line 125"/>
          <p:cNvSpPr>
            <a:spLocks noChangeShapeType="1"/>
          </p:cNvSpPr>
          <p:nvPr/>
        </p:nvSpPr>
        <p:spPr bwMode="auto">
          <a:xfrm>
            <a:off x="0" y="1196975"/>
            <a:ext cx="8599488" cy="0"/>
          </a:xfrm>
          <a:prstGeom prst="line">
            <a:avLst/>
          </a:prstGeom>
          <a:noFill/>
          <a:ln w="28575">
            <a:solidFill>
              <a:srgbClr val="C0C0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1" name="Picture 1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5907088"/>
            <a:ext cx="4984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1875" name="Rectangle 1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- </a:t>
            </a:r>
            <a:fld id="{81AD9325-0483-D146-BDBF-18B3D0CB1F84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  <p:pic>
        <p:nvPicPr>
          <p:cNvPr id="1033" name="Picture 148" descr="IMTEK_Logo_Farb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58763"/>
            <a:ext cx="10271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xmlns:p14="http://schemas.microsoft.com/office/powerpoint/2010/main" advTm="20000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1450" indent="-171450" algn="l" defTabSz="852488" rtl="0" eaLnBrk="0" fontAlgn="base" hangingPunct="0">
        <a:spcBef>
          <a:spcPct val="150000"/>
        </a:spcBef>
        <a:spcAft>
          <a:spcPct val="20000"/>
        </a:spcAft>
        <a:buClr>
          <a:srgbClr val="0000CC"/>
        </a:buClr>
        <a:buSzPct val="85000"/>
        <a:buFont typeface="Wingdings" charset="0"/>
        <a:buBlip>
          <a:blip r:embed="rId15"/>
        </a:buBlip>
        <a:tabLst>
          <a:tab pos="171450" algn="l"/>
        </a:tabLst>
        <a:defRPr sz="22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22288" indent="-336550" algn="l" defTabSz="852488" rtl="0" eaLnBrk="0" fontAlgn="base" hangingPunct="0">
        <a:spcBef>
          <a:spcPct val="50000"/>
        </a:spcBef>
        <a:spcAft>
          <a:spcPct val="0"/>
        </a:spcAft>
        <a:buClr>
          <a:srgbClr val="CCCCCC"/>
        </a:buClr>
        <a:buSzPct val="120000"/>
        <a:buFont typeface="Wingdings" charset="0"/>
        <a:buChar char="§"/>
        <a:tabLst>
          <a:tab pos="17145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769938" indent="-246063" algn="l" defTabSz="852488" rtl="0" eaLnBrk="0" fontAlgn="base" hangingPunct="0">
        <a:spcBef>
          <a:spcPct val="20000"/>
        </a:spcBef>
        <a:spcAft>
          <a:spcPct val="0"/>
        </a:spcAft>
        <a:buClr>
          <a:srgbClr val="CCCCCC"/>
        </a:buClr>
        <a:buSzPct val="90000"/>
        <a:buFont typeface="Wingdings" charset="0"/>
        <a:buChar char="Ø"/>
        <a:tabLst>
          <a:tab pos="171450" algn="l"/>
        </a:tabLst>
        <a:defRPr>
          <a:solidFill>
            <a:schemeClr val="tx1"/>
          </a:solidFill>
          <a:latin typeface="+mn-lt"/>
          <a:ea typeface="ＭＳ Ｐゴシック" charset="0"/>
        </a:defRPr>
      </a:lvl3pPr>
      <a:lvl4pPr marL="935038" indent="436563" algn="l" defTabSz="8524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  <a:ea typeface="ＭＳ Ｐゴシック" charset="0"/>
        </a:defRPr>
      </a:lvl4pPr>
      <a:lvl5pPr marL="1104900" indent="723900" algn="l" defTabSz="852488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  <a:ea typeface="ＭＳ Ｐゴシック" charset="0"/>
        </a:defRPr>
      </a:lvl5pPr>
      <a:lvl6pPr marL="15621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6pPr>
      <a:lvl7pPr marL="20193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7pPr>
      <a:lvl8pPr marL="24765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8pPr>
      <a:lvl9pPr marL="29337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HoDygpSH6s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8"/>
          <p:cNvGrpSpPr>
            <a:grpSpLocks/>
          </p:cNvGrpSpPr>
          <p:nvPr/>
        </p:nvGrpSpPr>
        <p:grpSpPr bwMode="auto">
          <a:xfrm>
            <a:off x="852488" y="5819775"/>
            <a:ext cx="6835775" cy="711200"/>
            <a:chOff x="537" y="3518"/>
            <a:chExt cx="4712" cy="596"/>
          </a:xfrm>
        </p:grpSpPr>
        <p:pic>
          <p:nvPicPr>
            <p:cNvPr id="15365" name="Picture 5" descr="HSG-IMIT_72dp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" y="3519"/>
              <a:ext cx="14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2300" y="3548"/>
            <a:ext cx="1159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0" name="Image" r:id="rId4" imgW="6704762" imgH="3276190" progId="Photoshop.Image.9">
                    <p:embed/>
                  </p:oleObj>
                </mc:Choice>
                <mc:Fallback>
                  <p:oleObj name="Image" r:id="rId4" imgW="6704762" imgH="3276190" progId="Photoshop.Image.9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3548"/>
                          <a:ext cx="1159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7"/>
            <p:cNvGraphicFramePr>
              <a:graphicFrameLocks noChangeAspect="1"/>
            </p:cNvGraphicFramePr>
            <p:nvPr/>
          </p:nvGraphicFramePr>
          <p:xfrm>
            <a:off x="537" y="3518"/>
            <a:ext cx="1554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1" name="Image" r:id="rId6" imgW="3898413" imgH="1371429" progId="Photoshop.Image.9">
                    <p:embed/>
                  </p:oleObj>
                </mc:Choice>
                <mc:Fallback>
                  <p:oleObj name="Image" r:id="rId6" imgW="3898413" imgH="1371429" progId="Photoshop.Image.9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3518"/>
                          <a:ext cx="1554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47800"/>
            <a:ext cx="8280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Parameter/State </a:t>
            </a:r>
            <a:r>
              <a:rPr lang="en-US" dirty="0"/>
              <a:t>E</a:t>
            </a:r>
            <a:r>
              <a:rPr lang="en-US" dirty="0" smtClean="0"/>
              <a:t>stimation and Trajectory Planning of the Skysails flying kite system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996952"/>
            <a:ext cx="8280400" cy="172819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sz="1800" dirty="0" smtClean="0">
                <a:latin typeface="Arial" charset="0"/>
                <a:cs typeface="+mn-cs"/>
              </a:rPr>
              <a:t>Jesus </a:t>
            </a:r>
            <a:r>
              <a:rPr lang="en-US" sz="1800" dirty="0" err="1" smtClean="0">
                <a:latin typeface="Arial" charset="0"/>
                <a:cs typeface="+mn-cs"/>
              </a:rPr>
              <a:t>Lago</a:t>
            </a:r>
            <a:r>
              <a:rPr lang="en-US" sz="1800" dirty="0" smtClean="0">
                <a:latin typeface="Arial" charset="0"/>
                <a:cs typeface="+mn-cs"/>
              </a:rPr>
              <a:t>, Adrian </a:t>
            </a:r>
            <a:r>
              <a:rPr lang="en-US" sz="1800" dirty="0" err="1" smtClean="0">
                <a:latin typeface="Arial" charset="0"/>
                <a:cs typeface="+mn-cs"/>
              </a:rPr>
              <a:t>Bürger</a:t>
            </a:r>
            <a:r>
              <a:rPr lang="en-US" sz="1800" dirty="0" smtClean="0">
                <a:latin typeface="Arial" charset="0"/>
                <a:cs typeface="+mn-cs"/>
              </a:rPr>
              <a:t>, Florian </a:t>
            </a:r>
            <a:r>
              <a:rPr lang="it-IT" sz="1800" dirty="0" err="1" smtClean="0"/>
              <a:t>Messerer</a:t>
            </a:r>
            <a:r>
              <a:rPr lang="it-IT" sz="1800" dirty="0" smtClean="0"/>
              <a:t>,</a:t>
            </a:r>
            <a:r>
              <a:rPr lang="en-US" sz="1800" dirty="0">
                <a:latin typeface="Arial" charset="0"/>
              </a:rPr>
              <a:t> Michael Erhard</a:t>
            </a:r>
            <a:r>
              <a:rPr lang="en-US" sz="1800" dirty="0">
                <a:latin typeface="Arial" charset="0"/>
                <a:cs typeface="+mn-cs"/>
              </a:rPr>
              <a:t/>
            </a:r>
            <a:br>
              <a:rPr lang="en-US" sz="1800" dirty="0">
                <a:latin typeface="Arial" charset="0"/>
                <a:cs typeface="+mn-cs"/>
              </a:rPr>
            </a:br>
            <a:r>
              <a:rPr lang="en-US" sz="1800" dirty="0" smtClean="0">
                <a:latin typeface="Arial" charset="0"/>
                <a:cs typeface="+mn-cs"/>
              </a:rPr>
              <a:t>Systems control and optimization laboratory- </a:t>
            </a:r>
            <a:r>
              <a:rPr lang="en-US" sz="1800" dirty="0">
                <a:latin typeface="Arial" charset="0"/>
                <a:cs typeface="+mn-cs"/>
              </a:rPr>
              <a:t>IMTEK</a:t>
            </a:r>
            <a:br>
              <a:rPr lang="en-US" sz="1800" dirty="0">
                <a:latin typeface="Arial" charset="0"/>
                <a:cs typeface="+mn-cs"/>
              </a:rPr>
            </a:br>
            <a:r>
              <a:rPr lang="en-US" sz="1800" dirty="0">
                <a:latin typeface="Arial" charset="0"/>
                <a:cs typeface="+mn-cs"/>
              </a:rPr>
              <a:t>University of Freiburg, Germany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88950" y="4973638"/>
            <a:ext cx="7453313" cy="157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707" tIns="41139" rIns="85707" bIns="41139" anchor="ctr"/>
          <a:lstStyle/>
          <a:p>
            <a:pPr defTabSz="871538">
              <a:spcBef>
                <a:spcPct val="0"/>
              </a:spcBef>
              <a:defRPr/>
            </a:pPr>
            <a:endParaRPr lang="en-US" sz="27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10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57150"/>
            <a:ext cx="7290965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Parameter Estimation – </a:t>
            </a:r>
            <a:r>
              <a:rPr lang="en-US" dirty="0">
                <a:latin typeface="Arial" charset="0"/>
              </a:rPr>
              <a:t>Trade off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3671962" cy="79141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Study of horizon length: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916832"/>
            <a:ext cx="421196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2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/>
              <a:buChar char="•"/>
              <a:defRPr/>
            </a:pPr>
            <a:r>
              <a:rPr lang="en-US" dirty="0" err="1" smtClean="0"/>
              <a:t>σ</a:t>
            </a:r>
            <a:r>
              <a:rPr lang="en-US" baseline="-25000" dirty="0" err="1" smtClean="0"/>
              <a:t>E</a:t>
            </a:r>
            <a:r>
              <a:rPr lang="en-US" dirty="0" smtClean="0"/>
              <a:t>  and estimation time as critical parameter</a:t>
            </a:r>
          </a:p>
          <a:p>
            <a:pPr marL="185738" lvl="1" indent="0" eaLnBrk="1" hangingPunct="1">
              <a:buNone/>
              <a:defRPr/>
            </a:pPr>
            <a:endParaRPr lang="en-US" sz="100" dirty="0" smtClean="0"/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Trade off accuracy vs. speed: 5 minutes</a:t>
            </a:r>
          </a:p>
        </p:txBody>
      </p:sp>
      <p:pic>
        <p:nvPicPr>
          <p:cNvPr id="3" name="Picture 2" descr="Mu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7420" r="8273" b="2461"/>
          <a:stretch/>
        </p:blipFill>
        <p:spPr>
          <a:xfrm>
            <a:off x="4716016" y="3933056"/>
            <a:ext cx="4032448" cy="2226823"/>
          </a:xfrm>
          <a:prstGeom prst="rect">
            <a:avLst/>
          </a:prstGeom>
        </p:spPr>
      </p:pic>
      <p:pic>
        <p:nvPicPr>
          <p:cNvPr id="4" name="Picture 3" descr="SimTim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6751" r="8444"/>
          <a:stretch/>
        </p:blipFill>
        <p:spPr>
          <a:xfrm>
            <a:off x="179512" y="3789040"/>
            <a:ext cx="4355660" cy="2453702"/>
          </a:xfrm>
          <a:prstGeom prst="rect">
            <a:avLst/>
          </a:prstGeom>
        </p:spPr>
      </p:pic>
      <p:pic>
        <p:nvPicPr>
          <p:cNvPr id="5" name="Picture 4" descr="Std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7009" r="8667" b="1968"/>
          <a:stretch/>
        </p:blipFill>
        <p:spPr>
          <a:xfrm>
            <a:off x="4499992" y="1268760"/>
            <a:ext cx="4453732" cy="25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11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57150"/>
            <a:ext cx="7290965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Parameter Estimation – </a:t>
            </a:r>
            <a:r>
              <a:rPr lang="en-US" dirty="0">
                <a:latin typeface="Arial" charset="0"/>
              </a:rPr>
              <a:t>Trade off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4320034" cy="79141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Study of sampling frequency: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916832"/>
            <a:ext cx="421196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2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/>
              <a:buChar char="•"/>
              <a:defRPr/>
            </a:pPr>
            <a:r>
              <a:rPr lang="en-US" dirty="0" err="1" smtClean="0"/>
              <a:t>σ</a:t>
            </a:r>
            <a:r>
              <a:rPr lang="en-US" baseline="-25000" dirty="0" err="1" smtClean="0"/>
              <a:t>E</a:t>
            </a:r>
            <a:r>
              <a:rPr lang="en-US" dirty="0" smtClean="0"/>
              <a:t>  low variability, mostly estimation time critical</a:t>
            </a:r>
            <a:endParaRPr lang="en-US" sz="100" dirty="0" smtClean="0"/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Trade off accuracy vs. speed: 2.5 Hz</a:t>
            </a:r>
          </a:p>
        </p:txBody>
      </p:sp>
      <p:pic>
        <p:nvPicPr>
          <p:cNvPr id="5" name="Picture 4" descr="SimTim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7085" r="8100"/>
          <a:stretch/>
        </p:blipFill>
        <p:spPr>
          <a:xfrm>
            <a:off x="179512" y="3645024"/>
            <a:ext cx="4536504" cy="2536204"/>
          </a:xfrm>
          <a:prstGeom prst="rect">
            <a:avLst/>
          </a:prstGeom>
        </p:spPr>
      </p:pic>
      <p:pic>
        <p:nvPicPr>
          <p:cNvPr id="6" name="Picture 5" descr="Std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6610" r="7758" b="1602"/>
          <a:stretch/>
        </p:blipFill>
        <p:spPr>
          <a:xfrm>
            <a:off x="4860032" y="1340768"/>
            <a:ext cx="4104456" cy="2262296"/>
          </a:xfrm>
          <a:prstGeom prst="rect">
            <a:avLst/>
          </a:prstGeom>
        </p:spPr>
      </p:pic>
      <p:pic>
        <p:nvPicPr>
          <p:cNvPr id="7" name="Picture 6" descr="Mu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7452" r="8465"/>
          <a:stretch/>
        </p:blipFill>
        <p:spPr>
          <a:xfrm>
            <a:off x="4932040" y="3789040"/>
            <a:ext cx="384374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0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12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57150"/>
            <a:ext cx="7290965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Parameter Estimation – </a:t>
            </a:r>
            <a:r>
              <a:rPr lang="en-US" dirty="0">
                <a:latin typeface="Arial" charset="0"/>
              </a:rPr>
              <a:t>Trade off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4320034" cy="79141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Study of polynomial order: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916832"/>
            <a:ext cx="421196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2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No influence on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E</a:t>
            </a:r>
            <a:r>
              <a:rPr lang="en-US" dirty="0" smtClean="0"/>
              <a:t> , almost no influence on estimation time</a:t>
            </a:r>
            <a:endParaRPr lang="en-US" sz="200" dirty="0"/>
          </a:p>
          <a:p>
            <a:pPr lvl="1" eaLnBrk="1" hangingPunct="1">
              <a:buFont typeface="Arial"/>
              <a:buChar char="•"/>
              <a:defRPr/>
            </a:pPr>
            <a:endParaRPr lang="en-US" dirty="0" smtClean="0"/>
          </a:p>
        </p:txBody>
      </p:sp>
      <p:pic>
        <p:nvPicPr>
          <p:cNvPr id="2" name="Picture 1" descr="SimTim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7419" r="7931"/>
          <a:stretch/>
        </p:blipFill>
        <p:spPr>
          <a:xfrm>
            <a:off x="35496" y="3140968"/>
            <a:ext cx="4941658" cy="2736304"/>
          </a:xfrm>
          <a:prstGeom prst="rect">
            <a:avLst/>
          </a:prstGeom>
        </p:spPr>
      </p:pic>
      <p:pic>
        <p:nvPicPr>
          <p:cNvPr id="3" name="Picture 2" descr="Mu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5675" r="7587" b="1869"/>
          <a:stretch/>
        </p:blipFill>
        <p:spPr>
          <a:xfrm>
            <a:off x="5148064" y="3573016"/>
            <a:ext cx="3859804" cy="2160240"/>
          </a:xfrm>
          <a:prstGeom prst="rect">
            <a:avLst/>
          </a:prstGeom>
        </p:spPr>
      </p:pic>
      <p:pic>
        <p:nvPicPr>
          <p:cNvPr id="4" name="Picture 3" descr="Std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008" r="7758" b="2204"/>
          <a:stretch/>
        </p:blipFill>
        <p:spPr>
          <a:xfrm>
            <a:off x="5076056" y="1284836"/>
            <a:ext cx="3874536" cy="21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6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13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57150"/>
            <a:ext cx="7290965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Optimal trajectory planning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3959994" cy="575394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Experimental cycles</a:t>
            </a:r>
            <a:endParaRPr lang="en-US" b="1" dirty="0" smtClean="0"/>
          </a:p>
        </p:txBody>
      </p:sp>
      <p:pic>
        <p:nvPicPr>
          <p:cNvPr id="7" name="Picture 2" descr="D:\Virtual Machines\SharedFolder\falko\plot_3d_view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988840"/>
            <a:ext cx="3656299" cy="210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4221088"/>
            <a:ext cx="38293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dirty="0"/>
              <a:t>M. Erhard, H. Strauch, 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i="1" dirty="0" smtClean="0"/>
              <a:t>Flight </a:t>
            </a:r>
            <a:r>
              <a:rPr lang="de-DE" sz="1000" i="1" dirty="0" err="1" smtClean="0"/>
              <a:t>control</a:t>
            </a:r>
            <a:r>
              <a:rPr lang="de-DE" sz="1000" i="1" dirty="0" smtClean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 smtClean="0"/>
              <a:t>tehered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kites</a:t>
            </a:r>
            <a:r>
              <a:rPr lang="de-DE" sz="1000" i="1" dirty="0" smtClean="0"/>
              <a:t> in </a:t>
            </a:r>
            <a:r>
              <a:rPr lang="de-DE" sz="1000" i="1" dirty="0" err="1" smtClean="0"/>
              <a:t>autonomous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pumping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cycles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for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airborne</a:t>
            </a:r>
            <a:r>
              <a:rPr lang="de-DE" sz="1000" i="1" dirty="0" smtClean="0"/>
              <a:t> wind </a:t>
            </a:r>
            <a:r>
              <a:rPr lang="de-DE" sz="1000" i="1" dirty="0" err="1" smtClean="0"/>
              <a:t>energy</a:t>
            </a:r>
            <a:r>
              <a:rPr lang="de-DE" sz="1000" i="1" dirty="0" smtClean="0"/>
              <a:t>,</a:t>
            </a:r>
            <a:r>
              <a:rPr lang="de-DE" sz="1000" dirty="0" smtClean="0"/>
              <a:t> </a:t>
            </a:r>
            <a:r>
              <a:rPr lang="de-DE" sz="1000" dirty="0" err="1" smtClean="0"/>
              <a:t>Control</a:t>
            </a:r>
            <a:r>
              <a:rPr lang="de-DE" sz="1000" dirty="0" smtClean="0"/>
              <a:t> Engineering Practice (2015),</a:t>
            </a:r>
          </a:p>
          <a:p>
            <a:r>
              <a:rPr lang="de-DE" sz="1000" dirty="0" smtClean="0"/>
              <a:t>http://dx.doi.org/10.1016/j.conengprac.2015.03.001</a:t>
            </a:r>
            <a:endParaRPr lang="de-DE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032448" cy="440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5373216"/>
            <a:ext cx="42484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4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dirty="0" smtClean="0">
                <a:sym typeface="Wingdings"/>
              </a:rPr>
              <a:t> But, </a:t>
            </a:r>
            <a:r>
              <a:rPr lang="en-US" dirty="0">
                <a:sym typeface="Wingdings"/>
              </a:rPr>
              <a:t>a</a:t>
            </a:r>
            <a:r>
              <a:rPr lang="en-US" dirty="0" smtClean="0"/>
              <a:t>re they optimal?</a:t>
            </a:r>
          </a:p>
        </p:txBody>
      </p:sp>
    </p:spTree>
    <p:extLst>
      <p:ext uri="{BB962C8B-B14F-4D97-AF65-F5344CB8AC3E}">
        <p14:creationId xmlns:p14="http://schemas.microsoft.com/office/powerpoint/2010/main" val="3589668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14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57150"/>
            <a:ext cx="7290965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Optimal trajectory planning - Video</a:t>
            </a:r>
            <a:endParaRPr lang="en-US" dirty="0">
              <a:latin typeface="Arial" charset="0"/>
              <a:cs typeface="+mj-cs"/>
            </a:endParaRPr>
          </a:p>
        </p:txBody>
      </p:sp>
      <p:pic>
        <p:nvPicPr>
          <p:cNvPr id="2" name="Picture 1" descr="CodeCogsEqn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76600" cy="1231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3212976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sz="2800" dirty="0" smtClean="0">
                <a:hlinkClick r:id="rId3"/>
              </a:rPr>
              <a:t>Video</a:t>
            </a:r>
            <a:endParaRPr lang="en-US" sz="2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429385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4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Problem</a:t>
            </a:r>
          </a:p>
          <a:p>
            <a:pPr eaLnBrk="1" hangingPunct="1">
              <a:buFont typeface="Arial"/>
              <a:buChar char="•"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Algorithm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err="1" smtClean="0"/>
              <a:t>Casadi</a:t>
            </a:r>
            <a:r>
              <a:rPr lang="en-US" dirty="0"/>
              <a:t> </a:t>
            </a:r>
            <a:r>
              <a:rPr lang="en-US" dirty="0" smtClean="0"/>
              <a:t>implementation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Multiple shooting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250 states</a:t>
            </a:r>
          </a:p>
          <a:p>
            <a:pPr eaLnBrk="1" hangingPunct="1">
              <a:buFont typeface="Arial"/>
              <a:buChar char="•"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21560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15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57150"/>
            <a:ext cx="7290965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Conclusion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064450" cy="503989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Different ongoing work: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/>
              <a:t>State / Parameter estimation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/>
              <a:t>Trajectory Planning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Several obstacles / constrains: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/>
              <a:t>Computing speed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/>
              <a:t>Accuracy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Future plan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/>
              <a:t>Use current work to implement NMPC for trajectory control and test </a:t>
            </a:r>
            <a:r>
              <a:rPr lang="en-US" b="1" dirty="0"/>
              <a:t>NMPC controller with real </a:t>
            </a:r>
            <a:r>
              <a:rPr lang="en-US" b="1" dirty="0" err="1"/>
              <a:t>SkySails</a:t>
            </a:r>
            <a:r>
              <a:rPr lang="en-US" b="1" dirty="0"/>
              <a:t> Power prototype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16799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MX">
              <a:latin typeface="Arial" charset="0"/>
              <a:cs typeface="+mj-cs"/>
            </a:endParaRP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33795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3379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13318" name="5 Marcador de número de diapositiva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1682F98B-4D12-084D-B506-12E741BB0E31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16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12938" y="3254375"/>
            <a:ext cx="61880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64" tIns="0" rIns="94764" bIns="0" anchor="ctr"/>
          <a:lstStyle>
            <a:lvl1pPr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defTabSz="8016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defTabSz="8016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defTabSz="8016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defTabSz="8016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s-MX" kern="0" dirty="0" smtClean="0"/>
              <a:t>Thank you for your attention. Questions/suggestions are welcome!</a:t>
            </a:r>
            <a:br>
              <a:rPr lang="en-US" altLang="es-MX" kern="0" dirty="0" smtClean="0"/>
            </a:br>
            <a:endParaRPr lang="en-US" altLang="es-MX" kern="0" dirty="0" smtClean="0"/>
          </a:p>
        </p:txBody>
      </p:sp>
    </p:spTree>
  </p:cSld>
  <p:clrMapOvr>
    <a:masterClrMapping/>
  </p:clrMapOvr>
  <p:transition xmlns:p14="http://schemas.microsoft.com/office/powerpoint/2010/main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1638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rgbClr val="898989"/>
                </a:solidFill>
              </a:rPr>
              <a:t>- </a:t>
            </a:r>
            <a:fld id="{6385784E-BE84-5C46-807D-BE86FB6E216F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2</a:t>
            </a:fld>
            <a:r>
              <a:rPr lang="de-DE" dirty="0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Overview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9"/>
            <a:ext cx="7993063" cy="403177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System Model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State estimation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Importance of  wind direction estimation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Results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Parameter estimation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Introduction to </a:t>
            </a:r>
            <a:r>
              <a:rPr lang="en-US" dirty="0" err="1" smtClean="0">
                <a:latin typeface="Arial" charset="0"/>
                <a:cs typeface="+mn-cs"/>
              </a:rPr>
              <a:t>PECas</a:t>
            </a:r>
            <a:endParaRPr lang="en-US" dirty="0" smtClean="0">
              <a:latin typeface="Arial" charset="0"/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Parameter estimation results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Planning of </a:t>
            </a:r>
            <a:r>
              <a:rPr lang="en-US" dirty="0" smtClean="0">
                <a:latin typeface="Arial" charset="0"/>
                <a:cs typeface="+mn-cs"/>
              </a:rPr>
              <a:t>optimal trajectories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C61CCAD3-F32B-CA44-8CE2-155043F981C0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3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Flying kite model dynamics</a:t>
            </a:r>
            <a:endParaRPr lang="en-US" dirty="0">
              <a:latin typeface="Arial" charset="0"/>
              <a:cs typeface="+mj-cs"/>
            </a:endParaRPr>
          </a:p>
        </p:txBody>
      </p:sp>
      <p:pic>
        <p:nvPicPr>
          <p:cNvPr id="21510" name="Picture 1" descr="Screen Shot 2015-05-26 at 17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19409"/>
          <a:stretch>
            <a:fillRect/>
          </a:stretch>
        </p:blipFill>
        <p:spPr bwMode="auto">
          <a:xfrm>
            <a:off x="323528" y="1340768"/>
            <a:ext cx="5018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4" y="3645024"/>
            <a:ext cx="4219898" cy="2880320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>
                <a:latin typeface="Arial" charset="0"/>
                <a:cs typeface="+mn-cs"/>
              </a:rPr>
              <a:t>Inputs</a:t>
            </a:r>
            <a:r>
              <a:rPr lang="en-US" dirty="0" smtClean="0">
                <a:latin typeface="Arial" charset="0"/>
                <a:cs typeface="+mn-cs"/>
              </a:rPr>
              <a:t>: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 err="1" smtClean="0">
                <a:latin typeface="Arial" charset="0"/>
                <a:cs typeface="+mn-cs"/>
              </a:rPr>
              <a:t>δ</a:t>
            </a:r>
            <a:r>
              <a:rPr lang="en-US" dirty="0" smtClean="0">
                <a:latin typeface="Arial" charset="0"/>
                <a:cs typeface="+mn-cs"/>
              </a:rPr>
              <a:t>: steering deflection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 err="1" smtClean="0">
                <a:latin typeface="Arial" charset="0"/>
                <a:cs typeface="+mn-cs"/>
              </a:rPr>
              <a:t>v</a:t>
            </a:r>
            <a:r>
              <a:rPr lang="en-US" b="1" baseline="-25000" dirty="0" err="1" smtClean="0">
                <a:latin typeface="Arial" charset="0"/>
                <a:cs typeface="+mn-cs"/>
              </a:rPr>
              <a:t>winch</a:t>
            </a:r>
            <a:r>
              <a:rPr lang="en-US" dirty="0" smtClean="0">
                <a:latin typeface="Arial" charset="0"/>
                <a:cs typeface="+mn-cs"/>
              </a:rPr>
              <a:t>: winch speed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>
                <a:latin typeface="Arial" charset="0"/>
                <a:cs typeface="+mn-cs"/>
              </a:rPr>
              <a:t>Parameters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E</a:t>
            </a:r>
            <a:r>
              <a:rPr lang="en-US" dirty="0" smtClean="0">
                <a:latin typeface="Arial" charset="0"/>
                <a:cs typeface="+mn-cs"/>
              </a:rPr>
              <a:t>: glide ratio of the kite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 err="1" smtClean="0">
                <a:latin typeface="Arial" charset="0"/>
                <a:cs typeface="+mn-cs"/>
              </a:rPr>
              <a:t>g</a:t>
            </a:r>
            <a:r>
              <a:rPr lang="en-US" b="1" baseline="-25000" dirty="0" err="1" smtClean="0">
                <a:latin typeface="Arial" charset="0"/>
                <a:cs typeface="+mn-cs"/>
              </a:rPr>
              <a:t>k</a:t>
            </a:r>
            <a:r>
              <a:rPr lang="en-US" dirty="0" smtClean="0">
                <a:latin typeface="Arial" charset="0"/>
                <a:cs typeface="+mn-cs"/>
              </a:rPr>
              <a:t>: proportional gain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 err="1">
                <a:latin typeface="Arial" charset="0"/>
                <a:cs typeface="+mn-cs"/>
              </a:rPr>
              <a:t>v</a:t>
            </a:r>
            <a:r>
              <a:rPr lang="en-US" b="1" baseline="-25000" dirty="0" err="1" smtClean="0">
                <a:latin typeface="Arial" charset="0"/>
                <a:cs typeface="+mn-cs"/>
              </a:rPr>
              <a:t>w</a:t>
            </a:r>
            <a:r>
              <a:rPr lang="en-US" dirty="0" smtClean="0">
                <a:latin typeface="Arial" charset="0"/>
                <a:cs typeface="+mn-cs"/>
              </a:rPr>
              <a:t>: wind speed at kite altitude</a:t>
            </a:r>
          </a:p>
          <a:p>
            <a:pPr lvl="2" eaLnBrk="1" hangingPunct="1">
              <a:buFont typeface="Arial"/>
              <a:buChar char="•"/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pic>
        <p:nvPicPr>
          <p:cNvPr id="21511" name="Picture 2" descr="Screen Shot 2015-05-26 at 17.53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10980" r="18835"/>
          <a:stretch>
            <a:fillRect/>
          </a:stretch>
        </p:blipFill>
        <p:spPr bwMode="auto">
          <a:xfrm>
            <a:off x="6228184" y="1268760"/>
            <a:ext cx="187680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95936" y="3473624"/>
            <a:ext cx="48965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992" tIns="42547" rIns="95992" bIns="42547"/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4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/>
              <a:buChar char="•"/>
              <a:defRPr/>
            </a:pPr>
            <a:r>
              <a:rPr lang="en-US" b="1" dirty="0">
                <a:latin typeface="Arial" charset="0"/>
              </a:rPr>
              <a:t>State space</a:t>
            </a:r>
            <a:r>
              <a:rPr lang="en-US" dirty="0">
                <a:latin typeface="Arial" charset="0"/>
              </a:rPr>
              <a:t>: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 err="1">
                <a:latin typeface="Arial" charset="0"/>
              </a:rPr>
              <a:t>ϑ</a:t>
            </a:r>
            <a:r>
              <a:rPr lang="en-US" dirty="0">
                <a:latin typeface="Arial" charset="0"/>
              </a:rPr>
              <a:t>: angle tether-x axis (wind direction)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 err="1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: angle tether projected XZ plane and z axis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 err="1">
                <a:latin typeface="Arial" charset="0"/>
              </a:rPr>
              <a:t>ψ</a:t>
            </a:r>
            <a:r>
              <a:rPr lang="en-US" dirty="0">
                <a:latin typeface="Arial" charset="0"/>
              </a:rPr>
              <a:t>: angle roll axis and wind direction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b="1" dirty="0">
                <a:latin typeface="Arial" charset="0"/>
              </a:rPr>
              <a:t>l</a:t>
            </a:r>
            <a:r>
              <a:rPr lang="en-US" dirty="0">
                <a:latin typeface="Arial" charset="0"/>
              </a:rPr>
              <a:t>: tether </a:t>
            </a:r>
            <a:r>
              <a:rPr lang="en-US" dirty="0" smtClean="0">
                <a:latin typeface="Arial" charset="0"/>
              </a:rPr>
              <a:t>length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>
                <a:latin typeface="Arial" charset="0"/>
              </a:rPr>
              <a:t>Others: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v</a:t>
            </a:r>
            <a:r>
              <a:rPr lang="en-US" b="1" baseline="-25000" dirty="0" err="1">
                <a:latin typeface="Arial" charset="0"/>
              </a:rPr>
              <a:t>a</a:t>
            </a:r>
            <a:r>
              <a:rPr lang="en-US" dirty="0">
                <a:latin typeface="Arial" charset="0"/>
              </a:rPr>
              <a:t>: air path speed</a:t>
            </a:r>
            <a:endParaRPr lang="en-US" sz="2200" dirty="0">
              <a:latin typeface="Arial" charset="0"/>
            </a:endParaRPr>
          </a:p>
          <a:p>
            <a:pPr lvl="1" eaLnBrk="1" hangingPunct="1">
              <a:buFont typeface="Arial"/>
              <a:buChar char="•"/>
              <a:defRPr/>
            </a:pPr>
            <a:endParaRPr lang="en-US" dirty="0" smtClean="0">
              <a:latin typeface="Arial" charset="0"/>
            </a:endParaRPr>
          </a:p>
          <a:p>
            <a:pPr lvl="2" eaLnBrk="1" hangingPunct="1">
              <a:buFont typeface="Arial"/>
              <a:buChar char="•"/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/>
              <a:buChar char="•"/>
              <a:defRPr/>
            </a:pPr>
            <a:endParaRPr lang="en-US" b="1" dirty="0" smtClean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Screen Shot 2015-05-26 at 17.54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2400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048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5326AF74-F7A1-9240-A7EC-D079611988CD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4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Kite model dynamics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33056"/>
            <a:ext cx="4860032" cy="2304256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>
                <a:latin typeface="Arial" charset="0"/>
                <a:cs typeface="+mn-cs"/>
              </a:rPr>
              <a:t>Motivation</a:t>
            </a:r>
            <a:r>
              <a:rPr lang="en-US" dirty="0" smtClean="0">
                <a:latin typeface="Arial" charset="0"/>
                <a:cs typeface="+mn-cs"/>
              </a:rPr>
              <a:t>: 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Simplified dynamics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Symmetric </a:t>
            </a:r>
            <a:r>
              <a:rPr lang="en-US" dirty="0" err="1" smtClean="0">
                <a:latin typeface="Arial" charset="0"/>
                <a:cs typeface="+mn-cs"/>
              </a:rPr>
              <a:t>w.r.t</a:t>
            </a:r>
            <a:r>
              <a:rPr lang="en-US" dirty="0" smtClean="0">
                <a:latin typeface="Arial" charset="0"/>
                <a:cs typeface="+mn-cs"/>
              </a:rPr>
              <a:t> wind direction (x-axis)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dirty="0"/>
              <a:t>Accurate for state prediction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dirty="0"/>
              <a:t>Fast for online estimation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dirty="0"/>
              <a:t>Probably suitable for NMPC</a:t>
            </a:r>
          </a:p>
          <a:p>
            <a:pPr lvl="3" eaLnBrk="1" hangingPunct="1">
              <a:buFont typeface="Arial"/>
              <a:buChar char="•"/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pic>
        <p:nvPicPr>
          <p:cNvPr id="20487" name="Picture 1" descr="Screen Shot 2015-05-26 at 17.4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19409"/>
          <a:stretch>
            <a:fillRect/>
          </a:stretch>
        </p:blipFill>
        <p:spPr bwMode="auto">
          <a:xfrm>
            <a:off x="323528" y="1340768"/>
            <a:ext cx="5018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Screen Shot 2015-05-26 at 17.5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10980" r="18835"/>
          <a:stretch>
            <a:fillRect/>
          </a:stretch>
        </p:blipFill>
        <p:spPr bwMode="auto">
          <a:xfrm>
            <a:off x="6012160" y="1196752"/>
            <a:ext cx="194468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210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355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E856E38B-B415-DA43-A291-A4AE1476E05F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5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State </a:t>
            </a:r>
            <a:r>
              <a:rPr lang="en-US" dirty="0" smtClean="0">
                <a:sym typeface="Wingdings"/>
              </a:rPr>
              <a:t>Estimation </a:t>
            </a:r>
            <a:r>
              <a:rPr lang="en-US" dirty="0" smtClean="0"/>
              <a:t>–</a:t>
            </a:r>
            <a:r>
              <a:rPr lang="de-DE" dirty="0" smtClean="0"/>
              <a:t> Main Motivation</a:t>
            </a:r>
            <a:endParaRPr lang="en-US" dirty="0">
              <a:latin typeface="Arial" charset="0"/>
              <a:cs typeface="+mj-cs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499992" y="5373216"/>
            <a:ext cx="914400" cy="1069975"/>
            <a:chOff x="2564" y="3217"/>
            <a:chExt cx="576" cy="67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836" y="3310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842" y="3325"/>
              <a:ext cx="56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2830" y="3264"/>
              <a:ext cx="34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878" y="3322"/>
              <a:ext cx="68" cy="85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758" y="3331"/>
              <a:ext cx="79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831" y="3217"/>
              <a:ext cx="68" cy="8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2722" y="3305"/>
              <a:ext cx="68" cy="85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795" y="3298"/>
              <a:ext cx="85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564" y="3478"/>
              <a:ext cx="576" cy="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9" name="Picture 15" descr="p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6" y="3511"/>
              <a:ext cx="503" cy="338"/>
            </a:xfrm>
            <a:prstGeom prst="rect">
              <a:avLst/>
            </a:prstGeom>
            <a:noFill/>
          </p:spPr>
        </p:pic>
      </p:grp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104782" y="1884611"/>
            <a:ext cx="8969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1" name="Picture 17" descr="ke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8419" y="1327398"/>
            <a:ext cx="530225" cy="939800"/>
          </a:xfrm>
          <a:prstGeom prst="rect">
            <a:avLst/>
          </a:prstGeom>
          <a:noFill/>
        </p:spPr>
      </p:pic>
      <p:sp>
        <p:nvSpPr>
          <p:cNvPr id="22" name="Freeform 18"/>
          <p:cNvSpPr>
            <a:spLocks/>
          </p:cNvSpPr>
          <p:nvPr/>
        </p:nvSpPr>
        <p:spPr bwMode="auto">
          <a:xfrm>
            <a:off x="5436096" y="1916832"/>
            <a:ext cx="3095501" cy="4176464"/>
          </a:xfrm>
          <a:custGeom>
            <a:avLst/>
            <a:gdLst/>
            <a:ahLst/>
            <a:cxnLst>
              <a:cxn ang="0">
                <a:pos x="0" y="2824"/>
              </a:cxn>
              <a:cxn ang="0">
                <a:pos x="1745" y="492"/>
              </a:cxn>
              <a:cxn ang="0">
                <a:pos x="2044" y="0"/>
              </a:cxn>
            </a:cxnLst>
            <a:rect l="0" t="0" r="r" b="b"/>
            <a:pathLst>
              <a:path w="2086" h="2824">
                <a:moveTo>
                  <a:pt x="0" y="2824"/>
                </a:moveTo>
                <a:cubicBezTo>
                  <a:pt x="291" y="2435"/>
                  <a:pt x="1404" y="963"/>
                  <a:pt x="1745" y="492"/>
                </a:cubicBezTo>
                <a:cubicBezTo>
                  <a:pt x="2086" y="21"/>
                  <a:pt x="1982" y="102"/>
                  <a:pt x="20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869457" y="5578723"/>
            <a:ext cx="56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613869" y="4754811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4018682" y="5173911"/>
            <a:ext cx="188912" cy="25082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62" y="158"/>
              </a:cxn>
              <a:cxn ang="0">
                <a:pos x="119" y="6"/>
              </a:cxn>
              <a:cxn ang="0">
                <a:pos x="113" y="0"/>
              </a:cxn>
            </a:cxnLst>
            <a:rect l="0" t="0" r="r" b="b"/>
            <a:pathLst>
              <a:path w="119" h="158">
                <a:moveTo>
                  <a:pt x="0" y="108"/>
                </a:moveTo>
                <a:lnTo>
                  <a:pt x="62" y="158"/>
                </a:lnTo>
                <a:lnTo>
                  <a:pt x="119" y="6"/>
                </a:lnTo>
                <a:lnTo>
                  <a:pt x="113" y="0"/>
                </a:lnTo>
              </a:path>
            </a:pathLst>
          </a:custGeom>
          <a:noFill/>
          <a:ln w="38100">
            <a:solidFill>
              <a:srgbClr val="33996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699844" y="3634036"/>
            <a:ext cx="681038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326907" y="2989511"/>
            <a:ext cx="64611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5109294" y="4164261"/>
            <a:ext cx="66357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572719" y="4881811"/>
            <a:ext cx="609600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6839669" y="2335461"/>
            <a:ext cx="76200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164857" y="3756273"/>
            <a:ext cx="382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6438032" y="2492623"/>
            <a:ext cx="382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741119" y="3156198"/>
            <a:ext cx="38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976194" y="1956048"/>
            <a:ext cx="38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621932" y="4359523"/>
            <a:ext cx="382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8468940" y="1426840"/>
            <a:ext cx="188913" cy="25082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62" y="158"/>
              </a:cxn>
              <a:cxn ang="0">
                <a:pos x="119" y="6"/>
              </a:cxn>
              <a:cxn ang="0">
                <a:pos x="113" y="0"/>
              </a:cxn>
            </a:cxnLst>
            <a:rect l="0" t="0" r="r" b="b"/>
            <a:pathLst>
              <a:path w="119" h="158">
                <a:moveTo>
                  <a:pt x="0" y="108"/>
                </a:moveTo>
                <a:lnTo>
                  <a:pt x="62" y="158"/>
                </a:lnTo>
                <a:lnTo>
                  <a:pt x="119" y="6"/>
                </a:lnTo>
                <a:lnTo>
                  <a:pt x="113" y="0"/>
                </a:lnTo>
              </a:path>
            </a:pathLst>
          </a:custGeom>
          <a:noFill/>
          <a:ln w="38100">
            <a:solidFill>
              <a:srgbClr val="33996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56521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4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4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Wind importance in the model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Model referenced respect to wind direction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Wind speed included in the model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Wind direction and speed measured at ground differs from flight altitude</a:t>
            </a:r>
          </a:p>
          <a:p>
            <a:pPr lvl="1" eaLnBrk="1" hangingPunct="1">
              <a:buFont typeface="Arial"/>
              <a:buChar char="•"/>
              <a:defRPr/>
            </a:pPr>
            <a:endParaRPr lang="en-US" dirty="0" smtClean="0">
              <a:sym typeface="Wingdings"/>
            </a:endParaRPr>
          </a:p>
          <a:p>
            <a:pPr marL="185738" lvl="1" indent="0" eaLnBrk="1" hangingPunct="1">
              <a:buNone/>
              <a:defRPr/>
            </a:pPr>
            <a:r>
              <a:rPr lang="en-US" b="1" dirty="0" smtClean="0">
                <a:sym typeface="Wingdings"/>
              </a:rPr>
              <a:t> Some estimation needed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60618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C61CCAD3-F32B-CA44-8CE2-155043F981C0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6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State Estimation – Wind Speed Results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0295" y="7839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4941168"/>
            <a:ext cx="8892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2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>
                <a:latin typeface="Arial" charset="0"/>
                <a:cs typeface="+mn-cs"/>
              </a:rPr>
              <a:t>Ground unit data useless for wind estimation at flight altitudes</a:t>
            </a:r>
            <a:endParaRPr lang="en-US" dirty="0" smtClean="0">
              <a:latin typeface="Arial" charset="0"/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>
                <a:latin typeface="Arial" charset="0"/>
                <a:cs typeface="+mn-cs"/>
              </a:rPr>
              <a:t>Current estimation: variability </a:t>
            </a:r>
            <a:r>
              <a:rPr lang="en-US" b="1" dirty="0" smtClean="0">
                <a:latin typeface="Arial" charset="0"/>
                <a:cs typeface="+mn-cs"/>
                <a:sym typeface="Wingdings"/>
              </a:rPr>
              <a:t> power vs. retraction phase</a:t>
            </a:r>
            <a:endParaRPr lang="en-US" b="1" dirty="0" smtClean="0">
              <a:latin typeface="Arial" charset="0"/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b="1" dirty="0" smtClean="0">
                <a:latin typeface="Arial" charset="0"/>
                <a:cs typeface="+mn-cs"/>
                <a:sym typeface="Wingdings"/>
              </a:rPr>
              <a:t>EKF based on model: better estimation with lower variability</a:t>
            </a:r>
            <a:endParaRPr lang="en-US" b="1" dirty="0" smtClean="0">
              <a:latin typeface="Arial" charset="0"/>
              <a:cs typeface="+mn-cs"/>
            </a:endParaRPr>
          </a:p>
        </p:txBody>
      </p:sp>
      <p:pic>
        <p:nvPicPr>
          <p:cNvPr id="5" name="Picture 4" descr="v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3590" r="26049" b="1407"/>
          <a:stretch/>
        </p:blipFill>
        <p:spPr>
          <a:xfrm>
            <a:off x="1331640" y="1340768"/>
            <a:ext cx="6804248" cy="34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6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28897C6A-B2A4-DB4E-80E5-89F352385DA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7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Introduction to </a:t>
            </a:r>
            <a:r>
              <a:rPr lang="en-US" dirty="0" err="1" smtClean="0">
                <a:latin typeface="Arial" charset="0"/>
                <a:cs typeface="+mj-cs"/>
              </a:rPr>
              <a:t>PECas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24462" cy="4967287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 </a:t>
            </a:r>
            <a:r>
              <a:rPr lang="en-US" dirty="0" smtClean="0">
                <a:latin typeface="Arial" charset="0"/>
                <a:cs typeface="+mn-cs"/>
              </a:rPr>
              <a:t>Easy-</a:t>
            </a:r>
            <a:r>
              <a:rPr lang="en-US" dirty="0">
                <a:latin typeface="Arial" charset="0"/>
                <a:cs typeface="+mn-cs"/>
              </a:rPr>
              <a:t>to-apply parameter estimation software for application within the HIGHWIND </a:t>
            </a:r>
            <a:r>
              <a:rPr lang="en-US" dirty="0" smtClean="0">
                <a:latin typeface="Arial" charset="0"/>
                <a:cs typeface="+mn-cs"/>
              </a:rPr>
              <a:t>project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Uses a direct </a:t>
            </a:r>
            <a:r>
              <a:rPr lang="en-US" dirty="0">
                <a:latin typeface="Arial" charset="0"/>
                <a:cs typeface="+mn-cs"/>
              </a:rPr>
              <a:t>collocation </a:t>
            </a:r>
            <a:r>
              <a:rPr lang="en-US" dirty="0" smtClean="0">
                <a:latin typeface="Arial" charset="0"/>
                <a:cs typeface="+mn-cs"/>
              </a:rPr>
              <a:t>approach using </a:t>
            </a:r>
            <a:r>
              <a:rPr lang="en-US" dirty="0">
                <a:latin typeface="Arial" charset="0"/>
                <a:cs typeface="+mn-cs"/>
              </a:rPr>
              <a:t>IPOPT from </a:t>
            </a:r>
            <a:r>
              <a:rPr lang="en-US" dirty="0" err="1">
                <a:latin typeface="Arial" charset="0"/>
                <a:cs typeface="+mn-cs"/>
              </a:rPr>
              <a:t>CasADi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 </a:t>
            </a:r>
            <a:r>
              <a:rPr lang="en-US" dirty="0" smtClean="0">
                <a:latin typeface="Arial" charset="0"/>
                <a:cs typeface="+mn-cs"/>
              </a:rPr>
              <a:t>Provides </a:t>
            </a:r>
            <a:r>
              <a:rPr lang="en-US" dirty="0">
                <a:latin typeface="Arial" charset="0"/>
                <a:cs typeface="+mn-cs"/>
              </a:rPr>
              <a:t>possibilities for comfortable results </a:t>
            </a:r>
            <a:r>
              <a:rPr lang="en-US" dirty="0" smtClean="0">
                <a:latin typeface="Arial" charset="0"/>
                <a:cs typeface="+mn-cs"/>
              </a:rPr>
              <a:t>interpretation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Main developer: </a:t>
            </a:r>
            <a:r>
              <a:rPr lang="en-US" i="1" u="sng" dirty="0" smtClean="0">
                <a:latin typeface="Arial" charset="0"/>
                <a:cs typeface="+mn-cs"/>
              </a:rPr>
              <a:t>Adrian </a:t>
            </a:r>
            <a:r>
              <a:rPr lang="en-US" i="1" u="sng" dirty="0" err="1" smtClean="0">
                <a:latin typeface="Arial" charset="0"/>
                <a:cs typeface="+mn-cs"/>
              </a:rPr>
              <a:t>Bürger</a:t>
            </a:r>
            <a:r>
              <a:rPr lang="en-US" dirty="0" smtClean="0">
                <a:latin typeface="Arial" charset="0"/>
                <a:cs typeface="+mn-cs"/>
              </a:rPr>
              <a:t>   (Still under development)</a:t>
            </a:r>
            <a:endParaRPr lang="en-US" i="1" u="sng" dirty="0" smtClean="0">
              <a:latin typeface="Arial" charset="0"/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cs typeface="+mn-cs"/>
              </a:rPr>
              <a:t>Tutorial, documentation and more: </a:t>
            </a:r>
            <a:r>
              <a:rPr lang="ro-RO" i="1" u="sng" dirty="0" smtClean="0">
                <a:latin typeface="Arial" charset="0"/>
                <a:cs typeface="+mn-cs"/>
              </a:rPr>
              <a:t>syscop.de</a:t>
            </a:r>
            <a:r>
              <a:rPr lang="ro-RO" i="1" u="sng" dirty="0">
                <a:latin typeface="Arial" charset="0"/>
                <a:cs typeface="+mn-cs"/>
              </a:rPr>
              <a:t>/</a:t>
            </a:r>
            <a:r>
              <a:rPr lang="ro-RO" i="1" u="sng" dirty="0" smtClean="0">
                <a:latin typeface="Arial" charset="0"/>
                <a:cs typeface="+mn-cs"/>
              </a:rPr>
              <a:t>pecas</a:t>
            </a:r>
          </a:p>
          <a:p>
            <a:pPr marL="0" indent="0" eaLnBrk="1" hangingPunct="1">
              <a:buNone/>
              <a:defRPr/>
            </a:pPr>
            <a:endParaRPr lang="en-US" i="1" u="sng" dirty="0" smtClean="0">
              <a:latin typeface="Arial" charset="0"/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8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Parameter Estimation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640514" cy="4823866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Motivation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Arial" charset="0"/>
              </a:rPr>
              <a:t>Change in parameters </a:t>
            </a:r>
            <a:r>
              <a:rPr lang="en-US" dirty="0" smtClean="0">
                <a:latin typeface="Arial" charset="0"/>
              </a:rPr>
              <a:t>shows </a:t>
            </a:r>
            <a:r>
              <a:rPr lang="en-US" dirty="0">
                <a:latin typeface="Arial" charset="0"/>
              </a:rPr>
              <a:t>changes or problems in flying conditions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Arial" charset="0"/>
              </a:rPr>
              <a:t>Online estimation of parameters </a:t>
            </a:r>
            <a:r>
              <a:rPr lang="en-US" dirty="0" smtClean="0">
                <a:latin typeface="Arial" charset="0"/>
              </a:rPr>
              <a:t>desired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Challenges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Fast estimation for real time implementation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Simplified dynamical model </a:t>
            </a:r>
            <a:r>
              <a:rPr lang="en-US" dirty="0" smtClean="0">
                <a:latin typeface="Arial" charset="0"/>
                <a:sym typeface="Wingdings"/>
              </a:rPr>
              <a:t> not every assumption holds constantly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sym typeface="Wingdings"/>
              </a:rPr>
              <a:t>Model sensitive to wind direction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Unknown variance of measurement errors </a:t>
            </a:r>
            <a:r>
              <a:rPr lang="en-US" dirty="0" smtClean="0">
                <a:latin typeface="Arial" charset="0"/>
                <a:sym typeface="Wingdings"/>
              </a:rPr>
              <a:t> weighting matrix problem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x-none" sz="800" smtClean="0">
                <a:solidFill>
                  <a:srgbClr val="898989"/>
                </a:solidFill>
                <a:cs typeface="Arial Unicode MS" charset="0"/>
              </a:rPr>
              <a:t>12.06.2015</a:t>
            </a:r>
            <a:endParaRPr lang="de-DE" sz="800">
              <a:solidFill>
                <a:srgbClr val="898989"/>
              </a:solidFill>
              <a:cs typeface="Arial Unicode MS" charset="0"/>
            </a:endParaRPr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>
                <a:solidFill>
                  <a:srgbClr val="898989"/>
                </a:solidFill>
                <a:cs typeface="Geneva" charset="0"/>
              </a:rPr>
              <a:t>Jesus lago</a:t>
            </a:r>
            <a:endParaRPr lang="de-DE" sz="800">
              <a:solidFill>
                <a:srgbClr val="898989"/>
              </a:solidFill>
              <a:cs typeface="Geneva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898989"/>
                </a:solidFill>
              </a:rPr>
              <a:t>- </a:t>
            </a:r>
            <a:fld id="{7E9838F8-B83E-8C44-A5AD-754700A8E304}" type="slidenum">
              <a:rPr lang="de-DE" smtClean="0">
                <a:solidFill>
                  <a:srgbClr val="898989"/>
                </a:solidFill>
              </a:rPr>
              <a:pPr>
                <a:defRPr/>
              </a:pPr>
              <a:t>9</a:t>
            </a:fld>
            <a:r>
              <a:rPr lang="de-DE" smtClean="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Parameter Estimation – Main results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6264250" cy="2087562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Setup of best trade off accuracy </a:t>
            </a:r>
            <a:r>
              <a:rPr lang="en-US" b="1" dirty="0" err="1" smtClean="0"/>
              <a:t>vs</a:t>
            </a:r>
            <a:r>
              <a:rPr lang="en-US" b="1" dirty="0" smtClean="0"/>
              <a:t> speed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T = 0.4 s   -    f = 2.5 Hz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/>
              <a:t>5</a:t>
            </a:r>
            <a:r>
              <a:rPr lang="en-US" dirty="0" smtClean="0"/>
              <a:t> minutes horizon – 40 minutes of data analyzed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19872" y="1916832"/>
            <a:ext cx="55801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2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Collocation structure - 3</a:t>
            </a:r>
            <a:r>
              <a:rPr lang="en-US" baseline="30000" dirty="0" smtClean="0"/>
              <a:t>rd</a:t>
            </a:r>
            <a:r>
              <a:rPr lang="en-US" dirty="0" smtClean="0"/>
              <a:t> order polynomial</a:t>
            </a:r>
          </a:p>
        </p:txBody>
      </p:sp>
      <p:pic>
        <p:nvPicPr>
          <p:cNvPr id="3" name="Picture 2" descr="Plo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5997" r="7072" b="4421"/>
          <a:stretch/>
        </p:blipFill>
        <p:spPr>
          <a:xfrm>
            <a:off x="179512" y="2852936"/>
            <a:ext cx="5976664" cy="331269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40152" y="3645024"/>
            <a:ext cx="320384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>
            <a:lvl1pPr marL="171450" indent="-171450" algn="l" defTabSz="852488" rtl="0" eaLnBrk="0" fontAlgn="base" hangingPunct="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charset="0"/>
              <a:buBlip>
                <a:blip r:embed="rId2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22288" indent="-336550" algn="l" defTabSz="852488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charset="0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769938" indent="-2460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charset="0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35038" indent="436563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104900" indent="723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70 s. simulation time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E = 4.1 ± 0.23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err="1" smtClean="0"/>
              <a:t>gk</a:t>
            </a:r>
            <a:r>
              <a:rPr lang="en-US" dirty="0" smtClean="0"/>
              <a:t> = 0.087 ± 0.002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99 %</a:t>
            </a:r>
          </a:p>
        </p:txBody>
      </p:sp>
    </p:spTree>
    <p:extLst>
      <p:ext uri="{BB962C8B-B14F-4D97-AF65-F5344CB8AC3E}">
        <p14:creationId xmlns:p14="http://schemas.microsoft.com/office/powerpoint/2010/main" val="3574215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MTEK-Powerpoint Template (2010)">
  <a:themeElements>
    <a:clrScheme name="IMTEK - Powerpoint Template -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TEK - Powerpoint Template -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TEK - Powerpoint Template -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TEK - Powerpoint Template -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IMTEK-Powerpoint Template (2010)</Template>
  <TotalTime>1661</TotalTime>
  <Words>637</Words>
  <Application>Microsoft Macintosh PowerPoint</Application>
  <PresentationFormat>On-screen Show (4:3)</PresentationFormat>
  <Paragraphs>157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IMTEK-Powerpoint Template (2010)</vt:lpstr>
      <vt:lpstr>Image</vt:lpstr>
      <vt:lpstr>Parameter/State Estimation and Trajectory Planning of the Skysails flying kite system</vt:lpstr>
      <vt:lpstr>Overview</vt:lpstr>
      <vt:lpstr>Flying kite model dynamics</vt:lpstr>
      <vt:lpstr>Kite model dynamics</vt:lpstr>
      <vt:lpstr>State Estimation – Main Motivation</vt:lpstr>
      <vt:lpstr>State Estimation – Wind Speed Results</vt:lpstr>
      <vt:lpstr>Introduction to PECas</vt:lpstr>
      <vt:lpstr>Parameter Estimation</vt:lpstr>
      <vt:lpstr>Parameter Estimation – Main results</vt:lpstr>
      <vt:lpstr>Parameter Estimation – Trade off</vt:lpstr>
      <vt:lpstr>Parameter Estimation – Trade off</vt:lpstr>
      <vt:lpstr>Parameter Estimation – Trade off</vt:lpstr>
      <vt:lpstr>Optimal trajectory planning</vt:lpstr>
      <vt:lpstr>Optimal trajectory planning - Video</vt:lpstr>
      <vt:lpstr>Conclusion</vt:lpstr>
      <vt:lpstr>PowerPoint Presentation</vt:lpstr>
    </vt:vector>
  </TitlesOfParts>
  <Company>Uni Freiburg, IMTEK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IMTEK powerpoint template 2010:</dc:title>
  <dc:creator>kg300</dc:creator>
  <cp:lastModifiedBy>Jesus</cp:lastModifiedBy>
  <cp:revision>109</cp:revision>
  <cp:lastPrinted>2000-04-26T18:20:46Z</cp:lastPrinted>
  <dcterms:created xsi:type="dcterms:W3CDTF">2011-03-01T14:49:25Z</dcterms:created>
  <dcterms:modified xsi:type="dcterms:W3CDTF">2015-06-11T21:25:02Z</dcterms:modified>
</cp:coreProperties>
</file>