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7" r:id="rId4"/>
    <p:sldId id="281" r:id="rId5"/>
    <p:sldId id="282" r:id="rId6"/>
    <p:sldId id="283" r:id="rId7"/>
    <p:sldId id="285" r:id="rId8"/>
    <p:sldId id="289" r:id="rId9"/>
    <p:sldId id="295" r:id="rId10"/>
    <p:sldId id="290" r:id="rId11"/>
    <p:sldId id="291" r:id="rId12"/>
    <p:sldId id="292" r:id="rId13"/>
    <p:sldId id="288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5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0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9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3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0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67B8-B009-4CCE-93FC-ACD719C070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BA1E-1FEC-4F52-A186-4401ED1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horn/rawesome/blob/master/rawe/models/betty_conf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Aerospace Modeling Tutorial</a:t>
            </a:r>
            <a:br>
              <a:rPr lang="en-US" dirty="0" smtClean="0"/>
            </a:br>
            <a:r>
              <a:rPr lang="en-US" sz="4900" dirty="0" smtClean="0"/>
              <a:t>Lecture 2 – Basic Aerodynamics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792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Greg and Mario</a:t>
            </a:r>
          </a:p>
          <a:p>
            <a:r>
              <a:rPr lang="en-US" sz="3200" dirty="0" smtClean="0"/>
              <a:t>February 2,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Prandtl</a:t>
            </a:r>
            <a:r>
              <a:rPr lang="en-US" dirty="0" smtClean="0"/>
              <a:t> lifting line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18" y="1504336"/>
            <a:ext cx="5091380" cy="2066061"/>
          </a:xfrm>
        </p:spPr>
        <p:txBody>
          <a:bodyPr>
            <a:noAutofit/>
          </a:bodyPr>
          <a:lstStyle/>
          <a:p>
            <a:r>
              <a:rPr lang="en-US" sz="2400" dirty="0" smtClean="0"/>
              <a:t>Still inviscid, incompressible</a:t>
            </a:r>
          </a:p>
          <a:p>
            <a:r>
              <a:rPr lang="en-US" sz="2400" dirty="0" smtClean="0"/>
              <a:t>Model flow field as a sum of horseshoe vortices</a:t>
            </a:r>
          </a:p>
          <a:p>
            <a:r>
              <a:rPr lang="en-US" sz="2400" dirty="0" smtClean="0"/>
              <a:t>Solve for circulation of each 2-d section</a:t>
            </a:r>
          </a:p>
        </p:txBody>
      </p:sp>
      <p:pic>
        <p:nvPicPr>
          <p:cNvPr id="4098" name="Picture 2" descr="http://www.nurflugel.com/Nurflugel/Papers/Al_Bowers_Horten_X_Series/Bowers_2_3/a_bowers_3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290" y="930870"/>
            <a:ext cx="6543632" cy="508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0118" y="5072622"/>
            <a:ext cx="4428744" cy="15330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Still need to account </a:t>
            </a:r>
            <a:r>
              <a:rPr lang="en-US" dirty="0" smtClean="0"/>
              <a:t>for wing-tail interaction</a:t>
            </a:r>
          </a:p>
          <a:p>
            <a:r>
              <a:rPr lang="en-US" dirty="0" smtClean="0"/>
              <a:t>Ignores </a:t>
            </a:r>
            <a:r>
              <a:rPr lang="en-US" dirty="0" err="1" smtClean="0"/>
              <a:t>spanwise</a:t>
            </a:r>
            <a:r>
              <a:rPr lang="en-US" dirty="0" smtClean="0"/>
              <a:t> viscous flow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70556" y="3740739"/>
                <a:ext cx="2086020" cy="96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𝐴𝑅𝑒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56" y="3740739"/>
                <a:ext cx="2086020" cy="9637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99203" y="3768150"/>
                <a:ext cx="2555764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𝐴𝑅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203" y="3768150"/>
                <a:ext cx="2555764" cy="9089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7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Vortex lattice</a:t>
            </a:r>
            <a:endParaRPr lang="en-US" dirty="0"/>
          </a:p>
        </p:txBody>
      </p:sp>
      <p:pic>
        <p:nvPicPr>
          <p:cNvPr id="5122" name="Picture 2" descr="http://www.scielo.br/img/revistas/jbsmse/v26n2/21046f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"/>
          <a:stretch/>
        </p:blipFill>
        <p:spPr bwMode="auto">
          <a:xfrm>
            <a:off x="5288279" y="1187695"/>
            <a:ext cx="6210604" cy="411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322" y="1690687"/>
            <a:ext cx="49109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Model the wing as a panel of ring vortices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Can handle arbitrary shapes</a:t>
            </a:r>
          </a:p>
          <a:p>
            <a:endParaRPr lang="en-US" sz="2800" dirty="0" smtClean="0"/>
          </a:p>
          <a:p>
            <a:r>
              <a:rPr lang="en-US" sz="2800" dirty="0" smtClean="0"/>
              <a:t>Disadvantage: intrinsically computational, no handy formulas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60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code, </a:t>
            </a:r>
            <a:r>
              <a:rPr lang="en-US" dirty="0"/>
              <a:t>includes parasitic </a:t>
            </a:r>
            <a:r>
              <a:rPr lang="en-US" dirty="0" smtClean="0"/>
              <a:t>drag</a:t>
            </a:r>
          </a:p>
          <a:p>
            <a:r>
              <a:rPr lang="en-US" dirty="0" smtClean="0"/>
              <a:t>Inputs: geometry, alpha/beta/airspeed</a:t>
            </a:r>
          </a:p>
          <a:p>
            <a:r>
              <a:rPr lang="en-US" dirty="0" smtClean="0"/>
              <a:t>Outputs: force/moment vectors + derivatives w.r.t. omega</a:t>
            </a:r>
          </a:p>
          <a:p>
            <a:r>
              <a:rPr lang="en-US" dirty="0" smtClean="0"/>
              <a:t>Strategy: sweep alpha/beta, fit curves for all coefficients</a:t>
            </a: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AVL – Athena Vortex Lattice (Mark </a:t>
            </a:r>
            <a:r>
              <a:rPr lang="en-US" dirty="0" err="1" smtClean="0"/>
              <a:t>Drela</a:t>
            </a:r>
            <a:r>
              <a:rPr lang="en-US" dirty="0" smtClean="0"/>
              <a:t>)</a:t>
            </a:r>
          </a:p>
        </p:txBody>
      </p:sp>
      <p:pic>
        <p:nvPicPr>
          <p:cNvPr id="5" name="Picture 4" descr="http://gicl.cs.drexel.edu/images/a/ab/AvlVanillaVortic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0" t="28277" b="28784"/>
          <a:stretch/>
        </p:blipFill>
        <p:spPr bwMode="auto">
          <a:xfrm>
            <a:off x="2562759" y="4176637"/>
            <a:ext cx="5901207" cy="217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3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399" y="1927325"/>
            <a:ext cx="6058211" cy="3968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07" y="3511495"/>
            <a:ext cx="5861351" cy="3156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658" y="1770511"/>
            <a:ext cx="2014317" cy="141610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8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1: 2-dimensional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39216" y="1823130"/>
                <a:ext cx="2914131" cy="96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𝐴𝑅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+0.01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216" y="1823130"/>
                <a:ext cx="2914131" cy="96379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64235" y="3136175"/>
                <a:ext cx="17297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235" y="3136175"/>
                <a:ext cx="172970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1220" y="4210325"/>
            <a:ext cx="2231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Mass 2</a:t>
            </a:r>
          </a:p>
          <a:p>
            <a:r>
              <a:rPr lang="en-US" sz="2400" dirty="0" smtClean="0"/>
              <a:t>Aspect ratio 10</a:t>
            </a:r>
          </a:p>
          <a:p>
            <a:r>
              <a:rPr lang="en-US" sz="2400" dirty="0" err="1" smtClean="0"/>
              <a:t>Sref</a:t>
            </a:r>
            <a:r>
              <a:rPr lang="en-US" sz="2400" dirty="0" smtClean="0"/>
              <a:t> 0.5</a:t>
            </a:r>
          </a:p>
          <a:p>
            <a:r>
              <a:rPr lang="en-US" sz="2400" dirty="0" smtClean="0"/>
              <a:t>Gravity 9.8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4389" t="3535" r="58029" b="2317"/>
          <a:stretch/>
        </p:blipFill>
        <p:spPr>
          <a:xfrm>
            <a:off x="1550824" y="1831961"/>
            <a:ext cx="914399" cy="17584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0118" y="2414016"/>
            <a:ext cx="1324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State: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" y="4172476"/>
            <a:ext cx="264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Control input: </a:t>
            </a:r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8351" y="1565453"/>
            <a:ext cx="44695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Starting from [0,-10,10,0], fly as far as possible in 10 seconds, in the x direction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Starting from the same place, fly as long as possible (maximum time)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2943" y="4966383"/>
            <a:ext cx="4140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Altitude must always be positive!!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539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1"/>
      <p:bldP spid="10" grpId="0"/>
      <p:bldP spid="11" grpId="0" build="p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 (optional): 3 dimensional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714"/>
            <a:ext cx="10515600" cy="45939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Implement the full aerodynamic model, </a:t>
            </a:r>
            <a:r>
              <a:rPr lang="en-US" dirty="0"/>
              <a:t>using coefficients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github.com/ghorn/rawesome/blob/master/rawe/models/betty_conf.py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(There is also a reference model there)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R(0) = eye(3)</a:t>
            </a:r>
          </a:p>
          <a:p>
            <a:pPr marL="0" indent="0">
              <a:buNone/>
            </a:pPr>
            <a:r>
              <a:rPr lang="en-US" dirty="0" smtClean="0"/>
              <a:t>p(0) = [0,0,0]</a:t>
            </a:r>
          </a:p>
          <a:p>
            <a:pPr marL="0" indent="0">
              <a:buNone/>
            </a:pPr>
            <a:r>
              <a:rPr lang="en-US" dirty="0" smtClean="0"/>
              <a:t>v(0) = [15, 0, 0]</a:t>
            </a:r>
          </a:p>
          <a:p>
            <a:pPr marL="0" indent="0">
              <a:buNone/>
            </a:pPr>
            <a:r>
              <a:rPr lang="el-GR" dirty="0" smtClean="0"/>
              <a:t>ω</a:t>
            </a:r>
            <a:r>
              <a:rPr lang="en-US" dirty="0" smtClean="0"/>
              <a:t>(0) = [1, 0, 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something like, R(5.0)=eye(3), w(5.0) = [0,0,0</a:t>
            </a:r>
            <a:r>
              <a:rPr lang="en-US" dirty="0" smtClean="0"/>
              <a:t>], </a:t>
            </a:r>
            <a:r>
              <a:rPr lang="en-US" dirty="0" err="1" smtClean="0"/>
              <a:t>vy</a:t>
            </a:r>
            <a:r>
              <a:rPr lang="en-US" dirty="0" smtClean="0"/>
              <a:t>(5.0) = 0, minimize u^2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Probably best to simulate first to validate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651" y="2216506"/>
            <a:ext cx="10658247" cy="2662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40337" y="3396018"/>
                <a:ext cx="4477551" cy="11805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3600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337" y="3396018"/>
                <a:ext cx="4477551" cy="11805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63441" y="2589011"/>
                <a:ext cx="4031344" cy="6967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⃑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l-GR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sup>
                          </m:sSup>
                          <m:acc>
                            <m:accPr>
                              <m:chr m:val="⃑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441" y="2589011"/>
                <a:ext cx="4031344" cy="6967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4295" y="3676776"/>
                <a:ext cx="6280938" cy="671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̿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⃑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̿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⃑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5" y="3676776"/>
                <a:ext cx="6280938" cy="6715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77" y="2440465"/>
                <a:ext cx="7291773" cy="9908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" y="2440465"/>
                <a:ext cx="7291773" cy="99084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Our system dynamics: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30647" y="5246681"/>
                <a:ext cx="4898953" cy="1796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647" y="5246681"/>
                <a:ext cx="4898953" cy="17966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6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achine generated alternative text:&#10;—plIt7e112SR (CLäy X — CDöe — Cy(öy X fie) X fie) &#10;cc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38"/>
          <a:stretch/>
        </p:blipFill>
        <p:spPr bwMode="auto">
          <a:xfrm>
            <a:off x="953467" y="3329666"/>
            <a:ext cx="9053728" cy="8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476" y="2326537"/>
            <a:ext cx="2133710" cy="80649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pic>
        <p:nvPicPr>
          <p:cNvPr id="10" name="Picture 4" descr="Machine generated alternative text:&#10;—plIt7e112SR (CLäy X — CDöe — Cy(öy X fie) X fie) &#10;cc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70"/>
          <a:stretch/>
        </p:blipFill>
        <p:spPr bwMode="auto">
          <a:xfrm>
            <a:off x="2407974" y="4601263"/>
            <a:ext cx="9053728" cy="88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Navier</a:t>
            </a:r>
            <a:r>
              <a:rPr lang="en-US" dirty="0" smtClean="0"/>
              <a:t> Stokes Equations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533" y="1943223"/>
            <a:ext cx="7448933" cy="35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dirty="0" err="1" smtClean="0"/>
              <a:t>Navier</a:t>
            </a:r>
            <a:r>
              <a:rPr lang="en-US" dirty="0" smtClean="0"/>
              <a:t> Stokes - CFD</a:t>
            </a:r>
            <a:endParaRPr lang="en-US" dirty="0"/>
          </a:p>
        </p:txBody>
      </p:sp>
      <p:pic>
        <p:nvPicPr>
          <p:cNvPr id="1026" name="Picture 2" descr="http://www.digitalrocket.com/_Media/cargo_velocity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6" y="1775534"/>
            <a:ext cx="6752881" cy="490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70982" y="2420906"/>
            <a:ext cx="47210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Computationally demanding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Not suitable for real time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Not suitable for dynamic optimization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01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simplify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airfoil theory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817" y="1868482"/>
            <a:ext cx="38771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2-dimensional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Inviscid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Incompressible flow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8004" y="4205921"/>
            <a:ext cx="3185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simplified NS (just Laplace’s equation) with flow tangency condition</a:t>
            </a:r>
          </a:p>
        </p:txBody>
      </p:sp>
      <p:pic>
        <p:nvPicPr>
          <p:cNvPr id="1028" name="Picture 4" descr="http://www-mdp.eng.cam.ac.uk/web/library/enginfo/aerothermal_dvd_only/aero/thinaero/thi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48" y="1951100"/>
            <a:ext cx="6811421" cy="34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0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airfoil theory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3103" y="1890677"/>
                <a:ext cx="3126638" cy="1131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Results: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𝜋𝛼</m:t>
                    </m:r>
                  </m:oMath>
                </a14:m>
                <a:endParaRPr lang="en-US" sz="2800" dirty="0" smtClean="0"/>
              </a:p>
              <a:p>
                <a:r>
                  <a:rPr lang="en-US" sz="2800" b="0" dirty="0" smtClean="0"/>
                  <a:t>(Lift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l-GR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l-G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sSup>
                          <m:sSupPr>
                            <m:ctrlPr>
                              <a:rPr lang="el-G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800" dirty="0" smtClean="0"/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03" y="1890677"/>
                <a:ext cx="3126638" cy="1131592"/>
              </a:xfrm>
              <a:prstGeom prst="rect">
                <a:avLst/>
              </a:prstGeom>
              <a:blipFill rotWithShape="0">
                <a:blip r:embed="rId2"/>
                <a:stretch>
                  <a:fillRect l="-4094" t="-4839" b="-6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NACA 0012 experimental CL vs alp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585" y="365125"/>
            <a:ext cx="6738095" cy="599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5208" y="3561131"/>
            <a:ext cx="4489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Advantages: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Easy to compute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Fits well to data</a:t>
            </a:r>
          </a:p>
          <a:p>
            <a:endParaRPr lang="en-US" sz="2400" dirty="0" smtClean="0"/>
          </a:p>
          <a:p>
            <a:r>
              <a:rPr lang="en-US" sz="2400" dirty="0"/>
              <a:t>Drawbacks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Predicts </a:t>
            </a:r>
            <a:r>
              <a:rPr lang="en-US" sz="2400" dirty="0"/>
              <a:t>0 </a:t>
            </a:r>
            <a:r>
              <a:rPr lang="en-US" sz="2400" dirty="0" smtClean="0"/>
              <a:t>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Real </a:t>
            </a:r>
            <a:r>
              <a:rPr lang="en-US" sz="2400" dirty="0"/>
              <a:t>wings aren’t </a:t>
            </a:r>
            <a:r>
              <a:rPr lang="en-US" sz="2400" dirty="0" smtClean="0"/>
              <a:t>2-dimensional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95" y="1690688"/>
            <a:ext cx="3375355" cy="4351338"/>
          </a:xfrm>
        </p:spPr>
        <p:txBody>
          <a:bodyPr/>
          <a:lstStyle/>
          <a:p>
            <a:r>
              <a:rPr lang="en-US" dirty="0" smtClean="0"/>
              <a:t>viscous solution in the boundary layer</a:t>
            </a:r>
          </a:p>
          <a:p>
            <a:r>
              <a:rPr lang="en-US" dirty="0" smtClean="0"/>
              <a:t>Inviscid outside</a:t>
            </a:r>
          </a:p>
          <a:p>
            <a:r>
              <a:rPr lang="en-US" dirty="0"/>
              <a:t>g</a:t>
            </a:r>
            <a:r>
              <a:rPr lang="en-US" dirty="0" smtClean="0"/>
              <a:t>ives parasitic drag</a:t>
            </a:r>
          </a:p>
          <a:p>
            <a:r>
              <a:rPr lang="en-US" dirty="0"/>
              <a:t>s</a:t>
            </a:r>
            <a:r>
              <a:rPr lang="en-US" dirty="0" smtClean="0"/>
              <a:t>till 2d</a:t>
            </a:r>
            <a:endParaRPr lang="en-US" dirty="0"/>
          </a:p>
        </p:txBody>
      </p:sp>
      <p:pic>
        <p:nvPicPr>
          <p:cNvPr id="1026" name="Picture 2" descr="http://www.tdmsoftware.com/AFD/XfoilPV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613" y="570585"/>
            <a:ext cx="8638387" cy="587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0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352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Aerospace Modeling Tutorial Lecture 2 – Basic Aerodynamics</vt:lpstr>
      <vt:lpstr>Our system dynamics:</vt:lpstr>
      <vt:lpstr>Our model</vt:lpstr>
      <vt:lpstr>Navier Stokes Equations</vt:lpstr>
      <vt:lpstr>Solving Navier Stokes - CFD</vt:lpstr>
      <vt:lpstr>How to simplify things?</vt:lpstr>
      <vt:lpstr>Thin airfoil theory</vt:lpstr>
      <vt:lpstr>Thin airfoil theory</vt:lpstr>
      <vt:lpstr>xfoil</vt:lpstr>
      <vt:lpstr>Prandtl lifting line theory</vt:lpstr>
      <vt:lpstr>Vortex lattice</vt:lpstr>
      <vt:lpstr>AVL – Athena Vortex Lattice (Mark Drela)</vt:lpstr>
      <vt:lpstr>Our model</vt:lpstr>
      <vt:lpstr>Homework 1: 2-dimensional model</vt:lpstr>
      <vt:lpstr>Homework 2 (optional): 3 dimensional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Lecture 1</dc:title>
  <dc:creator>Greg Horn</dc:creator>
  <cp:lastModifiedBy>Greg Horn</cp:lastModifiedBy>
  <cp:revision>87</cp:revision>
  <dcterms:created xsi:type="dcterms:W3CDTF">2015-01-20T11:13:53Z</dcterms:created>
  <dcterms:modified xsi:type="dcterms:W3CDTF">2015-02-02T08:55:08Z</dcterms:modified>
</cp:coreProperties>
</file>