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7" r:id="rId4"/>
    <p:sldId id="281" r:id="rId5"/>
    <p:sldId id="282" r:id="rId6"/>
    <p:sldId id="283" r:id="rId7"/>
    <p:sldId id="285" r:id="rId8"/>
    <p:sldId id="289" r:id="rId9"/>
    <p:sldId id="295" r:id="rId10"/>
    <p:sldId id="290" r:id="rId11"/>
    <p:sldId id="291" r:id="rId12"/>
    <p:sldId id="292" r:id="rId13"/>
    <p:sldId id="288" r:id="rId14"/>
    <p:sldId id="293" r:id="rId15"/>
    <p:sldId id="29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87" d="100"/>
          <a:sy n="87" d="100"/>
        </p:scale>
        <p:origin x="64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5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0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9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23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0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1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00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9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67B8-B009-4CCE-93FC-ACD719C0708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BA1E-1FEC-4F52-A186-4401ED15C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9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horn/rawesome/blob/master/rawe/models/betty_conf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Aerospace Modeling Tutorial</a:t>
            </a:r>
            <a:br>
              <a:rPr lang="en-US" dirty="0" smtClean="0"/>
            </a:br>
            <a:r>
              <a:rPr lang="en-US" sz="4900" dirty="0" smtClean="0"/>
              <a:t>Lecture 2 – Basic Aerodynamics</a:t>
            </a:r>
            <a:endParaRPr lang="en-US" sz="4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47923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Greg and Mario</a:t>
            </a:r>
          </a:p>
          <a:p>
            <a:r>
              <a:rPr lang="en-US" sz="3200" dirty="0" smtClean="0"/>
              <a:t>February 2, 2015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028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Prandtl</a:t>
            </a:r>
            <a:r>
              <a:rPr lang="en-US" dirty="0" smtClean="0"/>
              <a:t> lifting line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118" y="1504336"/>
            <a:ext cx="5091380" cy="2066061"/>
          </a:xfrm>
        </p:spPr>
        <p:txBody>
          <a:bodyPr>
            <a:noAutofit/>
          </a:bodyPr>
          <a:lstStyle/>
          <a:p>
            <a:r>
              <a:rPr lang="en-US" sz="2400" dirty="0" smtClean="0"/>
              <a:t>Still inviscid, incompressible</a:t>
            </a:r>
          </a:p>
          <a:p>
            <a:r>
              <a:rPr lang="en-US" sz="2400" dirty="0" smtClean="0"/>
              <a:t>Model flow field as a sum of horseshoe vortices</a:t>
            </a:r>
          </a:p>
          <a:p>
            <a:r>
              <a:rPr lang="en-US" sz="2400" dirty="0" smtClean="0"/>
              <a:t>Solve for circulation of each 2-d section</a:t>
            </a:r>
          </a:p>
        </p:txBody>
      </p:sp>
      <p:pic>
        <p:nvPicPr>
          <p:cNvPr id="4098" name="Picture 2" descr="http://www.nurflugel.com/Nurflugel/Papers/Al_Bowers_Horten_X_Series/Bowers_2_3/a_bowers_3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290" y="930870"/>
            <a:ext cx="6543632" cy="508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90118" y="5072622"/>
            <a:ext cx="4428744" cy="15330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Still need to account </a:t>
            </a:r>
            <a:r>
              <a:rPr lang="en-US" dirty="0" smtClean="0"/>
              <a:t>for wing-tail interaction</a:t>
            </a:r>
          </a:p>
          <a:p>
            <a:r>
              <a:rPr lang="en-US" dirty="0" smtClean="0"/>
              <a:t>Ignores </a:t>
            </a:r>
            <a:r>
              <a:rPr lang="en-US" dirty="0" err="1" smtClean="0"/>
              <a:t>spanwise</a:t>
            </a:r>
            <a:r>
              <a:rPr lang="en-US" dirty="0" smtClean="0"/>
              <a:t> viscous flow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70556" y="3740739"/>
                <a:ext cx="2086020" cy="963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𝐴𝑅𝑒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556" y="3740739"/>
                <a:ext cx="2086020" cy="9637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499203" y="3768150"/>
                <a:ext cx="2555764" cy="908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𝐴𝑅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𝐴𝑅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203" y="3768150"/>
                <a:ext cx="2555764" cy="90896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77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Vortex lattice</a:t>
            </a:r>
            <a:endParaRPr lang="en-US" dirty="0"/>
          </a:p>
        </p:txBody>
      </p:sp>
      <p:pic>
        <p:nvPicPr>
          <p:cNvPr id="5122" name="Picture 2" descr="http://www.scielo.br/img/revistas/jbsmse/v26n2/21046f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2"/>
          <a:stretch/>
        </p:blipFill>
        <p:spPr bwMode="auto">
          <a:xfrm>
            <a:off x="5288279" y="1187695"/>
            <a:ext cx="6210604" cy="4114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3322" y="1690687"/>
            <a:ext cx="491093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Model the wing as a panel of ring vortices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Can handle arbitrary shapes</a:t>
            </a:r>
          </a:p>
          <a:p>
            <a:endParaRPr lang="en-US" sz="2800" dirty="0" smtClean="0"/>
          </a:p>
          <a:p>
            <a:r>
              <a:rPr lang="en-US" sz="2800" dirty="0" smtClean="0"/>
              <a:t>Disadvantage: intrinsically computational, no handy formulas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460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code, </a:t>
            </a:r>
            <a:r>
              <a:rPr lang="en-US" dirty="0"/>
              <a:t>includes parasitic </a:t>
            </a:r>
            <a:r>
              <a:rPr lang="en-US" dirty="0" smtClean="0"/>
              <a:t>drag</a:t>
            </a:r>
          </a:p>
          <a:p>
            <a:r>
              <a:rPr lang="en-US" dirty="0" smtClean="0"/>
              <a:t>Inputs: geometry, alpha/beta/airspeed</a:t>
            </a:r>
          </a:p>
          <a:p>
            <a:r>
              <a:rPr lang="en-US" dirty="0" smtClean="0"/>
              <a:t>Outputs: force/moment vectors + derivatives w.r.t. omega</a:t>
            </a:r>
          </a:p>
          <a:p>
            <a:r>
              <a:rPr lang="en-US" dirty="0" smtClean="0"/>
              <a:t>Strategy: sweep alpha/beta, fit curves for all coefficients</a:t>
            </a:r>
            <a:endParaRPr lang="en-US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AVL – Athena Vortex Lattice (Mark </a:t>
            </a:r>
            <a:r>
              <a:rPr lang="en-US" dirty="0" err="1" smtClean="0"/>
              <a:t>Drela</a:t>
            </a:r>
            <a:r>
              <a:rPr lang="en-US" dirty="0" smtClean="0"/>
              <a:t>)</a:t>
            </a:r>
          </a:p>
        </p:txBody>
      </p:sp>
      <p:pic>
        <p:nvPicPr>
          <p:cNvPr id="5" name="Picture 4" descr="http://gicl.cs.drexel.edu/images/a/ab/AvlVanillaVortic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0" t="28277" b="28784"/>
          <a:stretch/>
        </p:blipFill>
        <p:spPr bwMode="auto">
          <a:xfrm>
            <a:off x="2562759" y="4176637"/>
            <a:ext cx="5901207" cy="217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30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399" y="1927325"/>
            <a:ext cx="6058211" cy="39689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07" y="3511495"/>
            <a:ext cx="5861351" cy="31561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3658" y="1770511"/>
            <a:ext cx="2014317" cy="1416106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8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1: 2-dimensional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39216" y="1823130"/>
                <a:ext cx="2914131" cy="9637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𝐴𝑅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+0.01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216" y="1823130"/>
                <a:ext cx="2914131" cy="96379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64235" y="3136175"/>
                <a:ext cx="172970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4235" y="3136175"/>
                <a:ext cx="1729704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11220" y="4210325"/>
            <a:ext cx="2231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Mass 2</a:t>
            </a:r>
          </a:p>
          <a:p>
            <a:r>
              <a:rPr lang="en-US" sz="2400" dirty="0" smtClean="0"/>
              <a:t>Aspect ratio 10</a:t>
            </a:r>
          </a:p>
          <a:p>
            <a:r>
              <a:rPr lang="en-US" sz="2400" dirty="0" err="1" smtClean="0"/>
              <a:t>Sref</a:t>
            </a:r>
            <a:r>
              <a:rPr lang="en-US" sz="2400" dirty="0" smtClean="0"/>
              <a:t> 0.5</a:t>
            </a:r>
          </a:p>
          <a:p>
            <a:r>
              <a:rPr lang="en-US" sz="2400" dirty="0" smtClean="0"/>
              <a:t>Gravity 9.8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4389" t="3535" r="58029" b="2317"/>
          <a:stretch/>
        </p:blipFill>
        <p:spPr>
          <a:xfrm>
            <a:off x="1550824" y="1831961"/>
            <a:ext cx="914399" cy="17584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0118" y="2414016"/>
            <a:ext cx="1324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State: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82803" y="4172476"/>
            <a:ext cx="2649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Control input: </a:t>
            </a:r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388351" y="1565453"/>
            <a:ext cx="44695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/>
              <a:t>Starting from [0,-10,10,0], fly as far as possible in 10 seconds, in the x direction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Starting from the same place, fly as long as possible (maximum time)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552943" y="4966383"/>
            <a:ext cx="41404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Altitude must always be positive!!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1539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1"/>
      <p:bldP spid="10" grpId="0"/>
      <p:bldP spid="11" grpId="0" build="p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2 (optional): 3 dimensional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714"/>
            <a:ext cx="10515600" cy="45939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Implement the full aerodynamic model, </a:t>
            </a:r>
            <a:r>
              <a:rPr lang="en-US" dirty="0"/>
              <a:t>using coefficients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github.com/ghorn/rawesome/blob/master/rawe/models/betty_conf.py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(There is also a reference model there)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R(0) = eye(3)</a:t>
            </a:r>
          </a:p>
          <a:p>
            <a:pPr marL="0" indent="0">
              <a:buNone/>
            </a:pPr>
            <a:r>
              <a:rPr lang="en-US" dirty="0" smtClean="0"/>
              <a:t>p(0) = [0,0,0]</a:t>
            </a:r>
          </a:p>
          <a:p>
            <a:pPr marL="0" indent="0">
              <a:buNone/>
            </a:pPr>
            <a:r>
              <a:rPr lang="en-US" dirty="0" smtClean="0"/>
              <a:t>v(0) = [15, 0, 0]</a:t>
            </a:r>
          </a:p>
          <a:p>
            <a:pPr marL="0" indent="0">
              <a:buNone/>
            </a:pPr>
            <a:r>
              <a:rPr lang="el-GR" dirty="0" smtClean="0"/>
              <a:t>ω</a:t>
            </a:r>
            <a:r>
              <a:rPr lang="en-US" dirty="0" smtClean="0"/>
              <a:t>(0) = [1, 0, 0]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something like, R(5.0)=eye(3), w(5.0) = [0,0,0</a:t>
            </a:r>
            <a:r>
              <a:rPr lang="en-US" dirty="0" smtClean="0"/>
              <a:t>], </a:t>
            </a:r>
            <a:r>
              <a:rPr lang="en-US" dirty="0" err="1" smtClean="0"/>
              <a:t>vy</a:t>
            </a:r>
            <a:r>
              <a:rPr lang="en-US" dirty="0" smtClean="0"/>
              <a:t>(5.0) = 0, minimize u^2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Probably best to simulate first to validate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1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9651" y="2216506"/>
            <a:ext cx="10658247" cy="26627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40337" y="3396018"/>
                <a:ext cx="4477551" cy="11805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acc>
                                <m:accPr>
                                  <m:chr m:val="⃑"/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3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⃑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acc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3600" b="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337" y="3396018"/>
                <a:ext cx="4477551" cy="11805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963441" y="2589011"/>
                <a:ext cx="4031344" cy="6967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̇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acc>
                                <m:accPr>
                                  <m:chr m:val="⃑"/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</m:acc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l-GR" sz="4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</m:sup>
                          </m:sSup>
                          <m:acc>
                            <m:accPr>
                              <m:chr m:val="⃑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3441" y="2589011"/>
                <a:ext cx="4031344" cy="69679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4295" y="3676776"/>
                <a:ext cx="6280938" cy="6715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̿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acc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̇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acc>
                            <m:accPr>
                              <m:chr m:val="⃑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e>
                      </m:acc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⃑"/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acc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̿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</m:acc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acc>
                            <m:accPr>
                              <m:chr m:val="⃑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95" y="3676776"/>
                <a:ext cx="6280938" cy="6715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877" y="2440465"/>
                <a:ext cx="7291773" cy="9908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̇"/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31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32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33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" y="2440465"/>
                <a:ext cx="7291773" cy="99084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Our system dynamics: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30647" y="5246681"/>
                <a:ext cx="4898953" cy="17966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acc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⃑"/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⃑"/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⃑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3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𝐹</m:t>
                              </m:r>
                            </m:e>
                          </m:acc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⃑"/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⃑"/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acc>
                            <m:accPr>
                              <m:chr m:val="⃑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acc>
                        </m:e>
                      </m:d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647" y="5246681"/>
                <a:ext cx="4898953" cy="17966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65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Machine generated alternative text:&#10;—plIt7e112SR (CLäy X — CDöe — Cy(öy X fie) X fie) &#10;cc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238"/>
          <a:stretch/>
        </p:blipFill>
        <p:spPr bwMode="auto">
          <a:xfrm>
            <a:off x="953467" y="3329666"/>
            <a:ext cx="9053728" cy="87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476" y="2326537"/>
            <a:ext cx="2133710" cy="806491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pic>
        <p:nvPicPr>
          <p:cNvPr id="10" name="Picture 4" descr="Machine generated alternative text:&#10;—plIt7e112SR (CLäy X — CDöe — Cy(öy X fie) X fie) &#10;ccm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70"/>
          <a:stretch/>
        </p:blipFill>
        <p:spPr bwMode="auto">
          <a:xfrm>
            <a:off x="2407974" y="4601263"/>
            <a:ext cx="9053728" cy="889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82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Navier</a:t>
            </a:r>
            <a:r>
              <a:rPr lang="en-US" dirty="0" smtClean="0"/>
              <a:t> Stokes Equations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533" y="1943223"/>
            <a:ext cx="7448933" cy="357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85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</a:t>
            </a:r>
            <a:r>
              <a:rPr lang="en-US" dirty="0" err="1" smtClean="0"/>
              <a:t>Navier</a:t>
            </a:r>
            <a:r>
              <a:rPr lang="en-US" dirty="0" smtClean="0"/>
              <a:t> Stokes - CFD</a:t>
            </a:r>
            <a:endParaRPr lang="en-US" dirty="0"/>
          </a:p>
        </p:txBody>
      </p:sp>
      <p:pic>
        <p:nvPicPr>
          <p:cNvPr id="1026" name="Picture 2" descr="http://www.digitalrocket.com/_Media/cargo_velocity_me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96" y="1775534"/>
            <a:ext cx="6752881" cy="4902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70982" y="2420906"/>
            <a:ext cx="47210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Computationally demanding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Not suitable for real time simulation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Not suitable for dynamic optimization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01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simplify things?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airfoil theory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5817" y="1868482"/>
            <a:ext cx="38771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Assumptions: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2-dimensional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Inviscid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Incompressible flow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48004" y="4205921"/>
            <a:ext cx="31851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Solve simplified NS (just Laplace’s equation) with flow tangency condition</a:t>
            </a:r>
          </a:p>
        </p:txBody>
      </p:sp>
      <p:pic>
        <p:nvPicPr>
          <p:cNvPr id="1028" name="Picture 4" descr="http://www-mdp.eng.cam.ac.uk/web/library/enginfo/aerothermal_dvd_only/aero/thinaero/thin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748" y="1951100"/>
            <a:ext cx="6811421" cy="34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09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airfoil theory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3103" y="1890677"/>
                <a:ext cx="3126638" cy="1131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Results: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𝜋𝛼</m:t>
                    </m:r>
                  </m:oMath>
                </a14:m>
                <a:endParaRPr lang="en-US" sz="2800" dirty="0" smtClean="0"/>
              </a:p>
              <a:p>
                <a:r>
                  <a:rPr lang="en-US" sz="2800" b="0" dirty="0" smtClean="0"/>
                  <a:t>(Lift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el-GR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l-G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l-G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  <m:sSup>
                          <m:sSupPr>
                            <m:ctrlPr>
                              <a:rPr lang="el-G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800" dirty="0" smtClean="0"/>
                  <a:t>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03" y="1890677"/>
                <a:ext cx="3126638" cy="1131592"/>
              </a:xfrm>
              <a:prstGeom prst="rect">
                <a:avLst/>
              </a:prstGeom>
              <a:blipFill rotWithShape="0">
                <a:blip r:embed="rId2"/>
                <a:stretch>
                  <a:fillRect l="-4094" t="-4839" b="-6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NACA 0012 experimental CL vs alp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585" y="365125"/>
            <a:ext cx="6738095" cy="5996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75208" y="3561131"/>
            <a:ext cx="44893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Advantages: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Easy to compute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Fits well to data</a:t>
            </a:r>
          </a:p>
          <a:p>
            <a:endParaRPr lang="en-US" sz="2400" dirty="0" smtClean="0"/>
          </a:p>
          <a:p>
            <a:r>
              <a:rPr lang="en-US" sz="2400" dirty="0"/>
              <a:t>Drawbacks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Predicts </a:t>
            </a:r>
            <a:r>
              <a:rPr lang="en-US" sz="2400" dirty="0"/>
              <a:t>0 </a:t>
            </a:r>
            <a:r>
              <a:rPr lang="en-US" sz="2400" dirty="0" smtClean="0"/>
              <a:t>drag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Real </a:t>
            </a:r>
            <a:r>
              <a:rPr lang="en-US" sz="2400" dirty="0"/>
              <a:t>wings aren’t </a:t>
            </a:r>
            <a:r>
              <a:rPr lang="en-US" sz="2400" dirty="0" smtClean="0"/>
              <a:t>2-dimensional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86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xfoil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995" y="1690688"/>
            <a:ext cx="3375355" cy="4351338"/>
          </a:xfrm>
        </p:spPr>
        <p:txBody>
          <a:bodyPr/>
          <a:lstStyle/>
          <a:p>
            <a:r>
              <a:rPr lang="en-US" dirty="0" smtClean="0"/>
              <a:t>viscous solution in the boundary layer</a:t>
            </a:r>
          </a:p>
          <a:p>
            <a:r>
              <a:rPr lang="en-US" dirty="0" smtClean="0"/>
              <a:t>Inviscid outside</a:t>
            </a:r>
          </a:p>
          <a:p>
            <a:r>
              <a:rPr lang="en-US" dirty="0"/>
              <a:t>g</a:t>
            </a:r>
            <a:r>
              <a:rPr lang="en-US" dirty="0" smtClean="0"/>
              <a:t>ives parasitic drag</a:t>
            </a:r>
          </a:p>
          <a:p>
            <a:r>
              <a:rPr lang="en-US" dirty="0"/>
              <a:t>s</a:t>
            </a:r>
            <a:r>
              <a:rPr lang="en-US" dirty="0" smtClean="0"/>
              <a:t>till 2d</a:t>
            </a:r>
            <a:endParaRPr lang="en-US" dirty="0"/>
          </a:p>
        </p:txBody>
      </p:sp>
      <p:pic>
        <p:nvPicPr>
          <p:cNvPr id="1026" name="Picture 2" descr="http://www.tdmsoftware.com/AFD/XfoilPV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613" y="570585"/>
            <a:ext cx="8638387" cy="587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870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352</Words>
  <Application>Microsoft Office PowerPoint</Application>
  <PresentationFormat>Widescreen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Aerospace Modeling Tutorial Lecture 2 – Basic Aerodynamics</vt:lpstr>
      <vt:lpstr>Our system dynamics:</vt:lpstr>
      <vt:lpstr>Our model</vt:lpstr>
      <vt:lpstr>Navier Stokes Equations</vt:lpstr>
      <vt:lpstr>Solving Navier Stokes - CFD</vt:lpstr>
      <vt:lpstr>How to simplify things?</vt:lpstr>
      <vt:lpstr>Thin airfoil theory</vt:lpstr>
      <vt:lpstr>Thin airfoil theory</vt:lpstr>
      <vt:lpstr>xfoil</vt:lpstr>
      <vt:lpstr>Prandtl lifting line theory</vt:lpstr>
      <vt:lpstr>Vortex lattice</vt:lpstr>
      <vt:lpstr>AVL – Athena Vortex Lattice (Mark Drela)</vt:lpstr>
      <vt:lpstr>Our model</vt:lpstr>
      <vt:lpstr>Homework 1: 2-dimensional model</vt:lpstr>
      <vt:lpstr>Homework 2 (optional): 3 dimensional model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Lecture 1</dc:title>
  <dc:creator>Greg Horn</dc:creator>
  <cp:lastModifiedBy>Greg Horn</cp:lastModifiedBy>
  <cp:revision>87</cp:revision>
  <dcterms:created xsi:type="dcterms:W3CDTF">2015-01-20T11:13:53Z</dcterms:created>
  <dcterms:modified xsi:type="dcterms:W3CDTF">2015-02-02T08:55:08Z</dcterms:modified>
</cp:coreProperties>
</file>