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57" r:id="rId5"/>
    <p:sldId id="258" r:id="rId6"/>
    <p:sldId id="259" r:id="rId7"/>
    <p:sldId id="268" r:id="rId8"/>
    <p:sldId id="262" r:id="rId9"/>
    <p:sldId id="260" r:id="rId10"/>
    <p:sldId id="261" r:id="rId11"/>
    <p:sldId id="264" r:id="rId12"/>
    <p:sldId id="265" r:id="rId13"/>
    <p:sldId id="266" r:id="rId14"/>
    <p:sldId id="263" r:id="rId15"/>
    <p:sldId id="267" r:id="rId16"/>
    <p:sldId id="269" r:id="rId17"/>
    <p:sldId id="270" r:id="rId18"/>
    <p:sldId id="271" r:id="rId19"/>
    <p:sldId id="273" r:id="rId20"/>
    <p:sldId id="272" r:id="rId21"/>
    <p:sldId id="274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9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67B8-B009-4CCE-93FC-ACD719C0708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BA1E-1FEC-4F52-A186-4401ED15C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Aerospace Modeling Tutorial</a:t>
            </a:r>
            <a:br>
              <a:rPr lang="en-US" dirty="0" smtClean="0"/>
            </a:br>
            <a:r>
              <a:rPr lang="en-US" sz="4900" dirty="0" smtClean="0"/>
              <a:t>Lecture 1 – Rigid Body Dynamics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7923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Greg and Mario</a:t>
            </a:r>
          </a:p>
          <a:p>
            <a:r>
              <a:rPr lang="en-US" sz="3200" dirty="0" smtClean="0"/>
              <a:t>January 21,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682" y="2466229"/>
            <a:ext cx="3372860" cy="151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51" y="2395151"/>
            <a:ext cx="3511901" cy="147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2411765"/>
            <a:ext cx="3331029" cy="1451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099" t="5579" r="666" b="9050"/>
          <a:stretch/>
        </p:blipFill>
        <p:spPr>
          <a:xfrm>
            <a:off x="150947" y="471489"/>
            <a:ext cx="11961223" cy="2118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83"/>
            <a:ext cx="10911114" cy="658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angles – how do we express the rotation?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314" y="4529898"/>
                <a:ext cx="3302000" cy="9763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4529898"/>
                <a:ext cx="3302000" cy="9763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824" y="3995120"/>
            <a:ext cx="6434233" cy="126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679" y="5382646"/>
            <a:ext cx="7860382" cy="12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this with our rigid body equations?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8039" y="1690688"/>
                <a:ext cx="6021333" cy="836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⃑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̿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4400" dirty="0" smtClean="0"/>
                  <a:t>]</a:t>
                </a:r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39" y="1690688"/>
                <a:ext cx="6021333" cy="836704"/>
              </a:xfrm>
              <a:prstGeom prst="rect">
                <a:avLst/>
              </a:prstGeom>
              <a:blipFill rotWithShape="0">
                <a:blip r:embed="rId2"/>
                <a:stretch>
                  <a:fillRect t="-7246" r="-38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06" y="3100931"/>
            <a:ext cx="7818452" cy="2899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7028" y="3018971"/>
            <a:ext cx="6574971" cy="3120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36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 we use this with our rigid body equations?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" y="1957393"/>
            <a:ext cx="6383605" cy="4114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6285" y="6195354"/>
            <a:ext cx="470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(Sorry for different time scales)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65019" y="3296797"/>
                <a:ext cx="3141373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19" y="3296797"/>
                <a:ext cx="3141373" cy="146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8" y="1857601"/>
            <a:ext cx="6638557" cy="43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How do we use this with our rigid body equations?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1602"/>
            <a:ext cx="6062942" cy="393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201" y="6130322"/>
            <a:ext cx="470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(Sorry for different time scales)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72439" y="3437682"/>
                <a:ext cx="4189737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39" y="3437682"/>
                <a:ext cx="4189737" cy="146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026480"/>
            <a:ext cx="6959823" cy="41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83"/>
            <a:ext cx="10911114" cy="658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angles – why don’t we use them?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5" y="1340419"/>
            <a:ext cx="7083151" cy="1105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572" y="1574230"/>
            <a:ext cx="4300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These are very nonlinear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5" y="4559349"/>
            <a:ext cx="5478784" cy="18505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8275" y="2909850"/>
            <a:ext cx="7283725" cy="3687680"/>
            <a:chOff x="4908275" y="2909850"/>
            <a:chExt cx="7283725" cy="36876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9942" y="4282955"/>
              <a:ext cx="2771775" cy="23145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08275" y="2909850"/>
              <a:ext cx="728372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Major problem: </a:t>
              </a:r>
              <a:r>
                <a:rPr lang="en-US" sz="3600" b="1" dirty="0" smtClean="0"/>
                <a:t>Harry Ball Theorem</a:t>
              </a:r>
            </a:p>
            <a:p>
              <a:pPr algn="ctr"/>
              <a:r>
                <a:rPr lang="en-US" sz="3200" i="1" dirty="0" smtClean="0"/>
                <a:t>(Every cow must have at least one cowlick)</a:t>
              </a:r>
            </a:p>
            <a:p>
              <a:pPr algn="ctr"/>
              <a:r>
                <a:rPr lang="en-US" sz="3200" i="1" dirty="0" smtClean="0"/>
                <a:t>(You can’t comb the hair on a coconut)</a:t>
              </a:r>
              <a:endParaRPr lang="en-US" sz="3200" i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64" y="2607445"/>
            <a:ext cx="3827023" cy="1419242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flipV="1">
            <a:off x="-123371" y="2772229"/>
            <a:ext cx="12373428" cy="1510727"/>
          </a:xfrm>
          <a:prstGeom prst="bentConnector3">
            <a:avLst>
              <a:gd name="adj1" fmla="val 3868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57" y="3812270"/>
            <a:ext cx="10515600" cy="1325563"/>
          </a:xfrm>
        </p:spPr>
        <p:txBody>
          <a:bodyPr/>
          <a:lstStyle/>
          <a:p>
            <a:r>
              <a:rPr lang="en-US" dirty="0" smtClean="0"/>
              <a:t>A: Quaternions or Rotation Matrices!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3343" y="1743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Q: What do we use instead of Euler Angles?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Quaternions in 15 seconds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94" y="1770640"/>
            <a:ext cx="6833262" cy="190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141" y="4199500"/>
            <a:ext cx="6420915" cy="2099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56" y="1683419"/>
            <a:ext cx="1300338" cy="27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00" y="4506271"/>
            <a:ext cx="427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Very compact and elegant representation of attitude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2694" y="5366161"/>
            <a:ext cx="4022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…which we will not discuss today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1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415486" cy="1325563"/>
          </a:xfrm>
        </p:spPr>
        <p:txBody>
          <a:bodyPr/>
          <a:lstStyle/>
          <a:p>
            <a:r>
              <a:rPr lang="en-US" dirty="0" smtClean="0"/>
              <a:t>Rotation Matrices a.k.a. Direction Cosine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972" y="2744486"/>
                <a:ext cx="4383315" cy="1466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" y="2744486"/>
                <a:ext cx="4383315" cy="1466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58114" y="3436260"/>
                <a:ext cx="5435600" cy="1304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14" y="3436260"/>
                <a:ext cx="5435600" cy="1304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29830" y="2205949"/>
            <a:ext cx="5123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How to rotate vectors from one frame to another?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3752" y="5439229"/>
                <a:ext cx="516436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dirty="0" smtClean="0"/>
                  <a:t>Convention: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2" y="5439229"/>
                <a:ext cx="5164362" cy="677108"/>
              </a:xfrm>
              <a:prstGeom prst="rect">
                <a:avLst/>
              </a:prstGeom>
              <a:blipFill rotWithShape="0">
                <a:blip r:embed="rId4"/>
                <a:stretch>
                  <a:fillRect l="-6494" t="-25225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64829" y="5264839"/>
            <a:ext cx="485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Word to the wise: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Everyone uses different conventions. Stick to one. Always check other people’s convention.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365125"/>
            <a:ext cx="11415486" cy="1325563"/>
          </a:xfrm>
        </p:spPr>
        <p:txBody>
          <a:bodyPr/>
          <a:lstStyle/>
          <a:p>
            <a:r>
              <a:rPr lang="en-US" dirty="0" smtClean="0"/>
              <a:t>Rotation Matrices a.k.a. Direction Cosine Matrices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1" y="2372859"/>
            <a:ext cx="512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Derivative with respect to </a:t>
            </a:r>
            <a:r>
              <a:rPr lang="el-GR" sz="3200" dirty="0" smtClean="0">
                <a:solidFill>
                  <a:schemeClr val="accent1"/>
                </a:solidFill>
              </a:rPr>
              <a:t>ω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343" y="3704769"/>
                <a:ext cx="11633200" cy="1585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3704769"/>
                <a:ext cx="11633200" cy="15854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3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</a:t>
            </a:r>
            <a:r>
              <a:rPr lang="en-US" dirty="0" err="1" smtClean="0"/>
              <a:t>sim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6" y="-506234"/>
            <a:ext cx="8698746" cy="7804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5265" y="2900652"/>
                <a:ext cx="4189737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5" y="2900652"/>
                <a:ext cx="4189737" cy="146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1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57" y="321582"/>
            <a:ext cx="10515600" cy="1325563"/>
          </a:xfrm>
        </p:spPr>
        <p:txBody>
          <a:bodyPr/>
          <a:lstStyle/>
          <a:p>
            <a:r>
              <a:rPr lang="en-US" dirty="0" smtClean="0"/>
              <a:t>Reference frames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418" y="1422399"/>
            <a:ext cx="8186049" cy="4601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43815" y="406399"/>
                <a:ext cx="5239658" cy="168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North-East-Down: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15" y="406399"/>
                <a:ext cx="5239658" cy="1683346"/>
              </a:xfrm>
              <a:prstGeom prst="rect">
                <a:avLst/>
              </a:prstGeom>
              <a:blipFill rotWithShape="0">
                <a:blip r:embed="rId3"/>
                <a:stretch>
                  <a:fillRect l="-4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59371" y="2577039"/>
                <a:ext cx="2888343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Body: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371" y="2577039"/>
                <a:ext cx="2888343" cy="2074029"/>
              </a:xfrm>
              <a:prstGeom prst="rect">
                <a:avLst/>
              </a:prstGeom>
              <a:blipFill rotWithShape="0">
                <a:blip r:embed="rId4"/>
                <a:stretch>
                  <a:fillRect l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65143" y="5611419"/>
                <a:ext cx="426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Relative rotation: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143" y="5611419"/>
                <a:ext cx="42672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514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6" y="-489037"/>
            <a:ext cx="7576457" cy="780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</a:t>
            </a:r>
            <a:r>
              <a:rPr lang="en-US" dirty="0" err="1" smtClean="0"/>
              <a:t>sim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32914"/>
            <a:ext cx="3372860" cy="1517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4657" y="2103835"/>
                <a:ext cx="3141373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" y="2103835"/>
                <a:ext cx="3141373" cy="146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6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7220857" y="5077907"/>
            <a:ext cx="1168400" cy="936171"/>
          </a:xfrm>
          <a:custGeom>
            <a:avLst/>
            <a:gdLst>
              <a:gd name="connsiteX0" fmla="*/ 0 w 1168400"/>
              <a:gd name="connsiteY0" fmla="*/ 0 h 1008743"/>
              <a:gd name="connsiteX1" fmla="*/ 0 w 1168400"/>
              <a:gd name="connsiteY1" fmla="*/ 551543 h 1008743"/>
              <a:gd name="connsiteX2" fmla="*/ 631372 w 1168400"/>
              <a:gd name="connsiteY2" fmla="*/ 551543 h 1008743"/>
              <a:gd name="connsiteX3" fmla="*/ 631372 w 1168400"/>
              <a:gd name="connsiteY3" fmla="*/ 1008743 h 1008743"/>
              <a:gd name="connsiteX4" fmla="*/ 1168400 w 1168400"/>
              <a:gd name="connsiteY4" fmla="*/ 1008743 h 1008743"/>
              <a:gd name="connsiteX5" fmla="*/ 1168400 w 1168400"/>
              <a:gd name="connsiteY5" fmla="*/ 14514 h 1008743"/>
              <a:gd name="connsiteX6" fmla="*/ 0 w 1168400"/>
              <a:gd name="connsiteY6" fmla="*/ 0 h 100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8400" h="1008743">
                <a:moveTo>
                  <a:pt x="0" y="0"/>
                </a:moveTo>
                <a:lnTo>
                  <a:pt x="0" y="551543"/>
                </a:lnTo>
                <a:lnTo>
                  <a:pt x="631372" y="551543"/>
                </a:lnTo>
                <a:lnTo>
                  <a:pt x="631372" y="1008743"/>
                </a:lnTo>
                <a:lnTo>
                  <a:pt x="1168400" y="1008743"/>
                </a:lnTo>
                <a:lnTo>
                  <a:pt x="1168400" y="14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DCMs hard?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8344" y="1581939"/>
            <a:ext cx="362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Hard to visualize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Solution: convert to Euler angles before plotting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599" y="2773783"/>
            <a:ext cx="5000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Must be initialized right-handed and orthonormal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Easiest solution: initialize to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solution: initialize as Euler angles then convert to DCM.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initial angle is free/unknown, use hard solution: enforce </a:t>
            </a:r>
            <a:r>
              <a:rPr lang="en-US" dirty="0" err="1" smtClean="0"/>
              <a:t>orthonormality</a:t>
            </a:r>
            <a:r>
              <a:rPr lang="en-US" dirty="0" smtClean="0"/>
              <a:t> as a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4345" y="887089"/>
                <a:ext cx="3675743" cy="1379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45" y="887089"/>
                <a:ext cx="3675743" cy="13796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2742" y="2501772"/>
                <a:ext cx="2010229" cy="130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l-G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42" y="2501772"/>
                <a:ext cx="2010229" cy="1305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3765" y="2534071"/>
                <a:ext cx="241335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65" y="2534071"/>
                <a:ext cx="2413353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8344" y="5360847"/>
            <a:ext cx="400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Matching conditions have 9 equations and 3 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Solution: Enforce small relative rotation =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89959" y="4737339"/>
                <a:ext cx="173808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59" y="4737339"/>
                <a:ext cx="173808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7555" y="5138961"/>
                <a:ext cx="3702960" cy="1302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55" y="5138961"/>
                <a:ext cx="3702960" cy="13022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50515" y="4875839"/>
            <a:ext cx="1796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Only enforce these three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1258" y="3563633"/>
            <a:ext cx="4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enforce this at one time point!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Doing this more than once destroys LICQ!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9438" y="5741768"/>
            <a:ext cx="3115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IMPORTANT: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Also enforce diagonal elements positive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build="p"/>
      <p:bldP spid="5" grpId="0" build="p"/>
      <p:bldP spid="6" grpId="0"/>
      <p:bldP spid="8" grpId="0"/>
      <p:bldP spid="9" grpId="0"/>
      <p:bldP spid="10" grpId="0" build="p"/>
      <p:bldP spid="11" grpId="0"/>
      <p:bldP spid="12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7800" y="47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Homework 1:</a:t>
            </a:r>
          </a:p>
          <a:p>
            <a:r>
              <a:rPr lang="en-US" dirty="0" smtClean="0"/>
              <a:t>Reproduce these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1602"/>
            <a:ext cx="6062942" cy="393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201" y="6130322"/>
            <a:ext cx="470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(Sorry for different time scales)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77177" y="432403"/>
                <a:ext cx="326352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177" y="432403"/>
                <a:ext cx="3263522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3464" y="350970"/>
                <a:ext cx="2230354" cy="1302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64" y="350970"/>
                <a:ext cx="2230354" cy="1302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6485" r="8486" b="6812"/>
          <a:stretch/>
        </p:blipFill>
        <p:spPr>
          <a:xfrm>
            <a:off x="6324468" y="1885649"/>
            <a:ext cx="4705417" cy="42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2371" cy="28062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Homework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 two</a:t>
            </a:r>
            <a:br>
              <a:rPr lang="en-US" dirty="0" smtClean="0"/>
            </a:br>
            <a:r>
              <a:rPr lang="en-US" dirty="0" smtClean="0"/>
              <a:t>simulations</a:t>
            </a:r>
            <a:br>
              <a:rPr lang="en-US" dirty="0" smtClean="0"/>
            </a:br>
            <a:r>
              <a:rPr lang="en-US" dirty="0" smtClean="0"/>
              <a:t>with different</a:t>
            </a:r>
            <a:br>
              <a:rPr lang="en-US" dirty="0" smtClean="0"/>
            </a:br>
            <a:r>
              <a:rPr lang="en-US" dirty="0" smtClean="0"/>
              <a:t>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2115" y="504372"/>
                <a:ext cx="2591414" cy="2431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15" y="504372"/>
                <a:ext cx="2591414" cy="24312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24801" y="504372"/>
                <a:ext cx="2603277" cy="2426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1" y="504372"/>
                <a:ext cx="2603277" cy="2426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5149" y="3404860"/>
                <a:ext cx="3784856" cy="982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0.1 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0.2 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0.1 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9" y="3404860"/>
                <a:ext cx="3784856" cy="9828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163" y="4509158"/>
                <a:ext cx="2971893" cy="984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3" y="4509158"/>
                <a:ext cx="2971893" cy="9841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09061" y="2768458"/>
                <a:ext cx="6741269" cy="1790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61" y="2768458"/>
                <a:ext cx="6741269" cy="17906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880" y="5664296"/>
                <a:ext cx="278986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80" y="5664296"/>
                <a:ext cx="2789866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654" y="4841466"/>
                <a:ext cx="3904082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654" y="4841466"/>
                <a:ext cx="3904082" cy="1465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4657" cy="18628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Homework 3:</a:t>
            </a:r>
            <a:br>
              <a:rPr lang="en-US" b="1" dirty="0" smtClean="0"/>
            </a:br>
            <a:r>
              <a:rPr lang="en-US" dirty="0" smtClean="0"/>
              <a:t>minimum torque satellite de-tumble</a:t>
            </a:r>
            <a:br>
              <a:rPr lang="en-US" dirty="0" smtClean="0"/>
            </a:br>
            <a:r>
              <a:rPr lang="en-US" dirty="0" smtClean="0"/>
              <a:t>Multiple shooting with 200 </a:t>
            </a:r>
            <a:r>
              <a:rPr lang="en-US" dirty="0" err="1" smtClean="0"/>
              <a:t>timesteps</a:t>
            </a:r>
            <a:r>
              <a:rPr lang="en-US" dirty="0" smtClean="0"/>
              <a:t>, rk4 integrator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86717" y="2686843"/>
                <a:ext cx="1669047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717" y="2686843"/>
                <a:ext cx="1669047" cy="9742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5097" y="4880092"/>
                <a:ext cx="260052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(6)=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97" y="4880092"/>
                <a:ext cx="260052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3544" y="4880092"/>
                <a:ext cx="278986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44" y="4880092"/>
                <a:ext cx="2789866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1537" y="2686843"/>
                <a:ext cx="42660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.07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0.88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−0.89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−0.37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−0.80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0.39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537" y="2686843"/>
                <a:ext cx="4266040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13544" y="2893726"/>
                <a:ext cx="3359766" cy="667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 smtClean="0"/>
                  <a:t>Objective=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44" y="2893726"/>
                <a:ext cx="3359766" cy="667940"/>
              </a:xfrm>
              <a:prstGeom prst="rect">
                <a:avLst/>
              </a:prstGeom>
              <a:blipFill rotWithShape="0">
                <a:blip r:embed="rId6"/>
                <a:stretch>
                  <a:fillRect l="-7246" b="-36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86717" y="4880092"/>
                <a:ext cx="166904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717" y="4880092"/>
                <a:ext cx="1669047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7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4657" cy="18628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Homework 4: OPTIONAL BONUS QUESTION</a:t>
            </a:r>
            <a:br>
              <a:rPr lang="en-US" b="1" dirty="0" smtClean="0"/>
            </a:br>
            <a:r>
              <a:rPr lang="en-US" dirty="0" smtClean="0"/>
              <a:t>same problem as homework 3, but in minimal time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4012" y="4046214"/>
                <a:ext cx="3332835" cy="1299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⃑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12" y="4046214"/>
                <a:ext cx="3332835" cy="12990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17370" y="2728686"/>
            <a:ext cx="53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Objective is now end time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2742" y="4379908"/>
            <a:ext cx="540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Add bounds on the control: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0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3800" y="1970315"/>
                <a:ext cx="6600372" cy="1967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6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1970315"/>
                <a:ext cx="6600372" cy="19675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99" y="4366011"/>
                <a:ext cx="3425371" cy="1045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66011"/>
                <a:ext cx="3425371" cy="10451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199" y="1970315"/>
                <a:ext cx="3425371" cy="1967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6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6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70315"/>
                <a:ext cx="3425371" cy="19675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6114" y="4366011"/>
                <a:ext cx="4031344" cy="10451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60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4" y="4366011"/>
                <a:ext cx="4031344" cy="10451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Rotational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5119" y="3848327"/>
                <a:ext cx="6280938" cy="820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̿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9" y="3848327"/>
                <a:ext cx="6280938" cy="8207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25599" y="2133203"/>
                <a:ext cx="3229427" cy="708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2133203"/>
                <a:ext cx="3229427" cy="7085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13396" y="2102779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(1 dimensional)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7824915" y="3873975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(3 dimensional)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78496" y="4958305"/>
                <a:ext cx="8100621" cy="836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⃑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̿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̿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⃑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400" dirty="0" smtClean="0"/>
                  <a:t>]</a:t>
                </a:r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96" y="4958305"/>
                <a:ext cx="8100621" cy="836704"/>
              </a:xfrm>
              <a:prstGeom prst="rect">
                <a:avLst/>
              </a:prstGeom>
              <a:blipFill rotWithShape="0">
                <a:blip r:embed="rId4"/>
                <a:stretch>
                  <a:fillRect t="-72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</a:t>
            </a:r>
            <a:r>
              <a:rPr lang="en-US" dirty="0" err="1" smtClean="0"/>
              <a:t>sim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89" y="569782"/>
            <a:ext cx="8387548" cy="5337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1122" y="1745434"/>
                <a:ext cx="3065647" cy="1790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2" y="1745434"/>
                <a:ext cx="3065647" cy="17906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8505" y="4109819"/>
                <a:ext cx="3141373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5" y="4109819"/>
                <a:ext cx="3141373" cy="146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</a:t>
            </a:r>
            <a:r>
              <a:rPr lang="en-US" dirty="0" err="1" smtClean="0"/>
              <a:t>sim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35" y="569782"/>
            <a:ext cx="8226855" cy="5337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1122" y="1745434"/>
                <a:ext cx="3065647" cy="1790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2" y="1745434"/>
                <a:ext cx="3065647" cy="17906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9951" y="4264994"/>
                <a:ext cx="4189737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1" y="4264994"/>
                <a:ext cx="4189737" cy="146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4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1272274"/>
            <a:ext cx="11092543" cy="1325563"/>
          </a:xfrm>
        </p:spPr>
        <p:txBody>
          <a:bodyPr/>
          <a:lstStyle/>
          <a:p>
            <a:pPr algn="ctr"/>
            <a:r>
              <a:rPr lang="en-US" dirty="0" smtClean="0"/>
              <a:t>We know the angular velocity, but not the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95884" y="3526575"/>
                <a:ext cx="3229427" cy="1438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4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884" y="3526575"/>
                <a:ext cx="3229427" cy="14383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28057" y="3790203"/>
            <a:ext cx="569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super easy 1 dimension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1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rotations – 1 dimension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77493" y="5053991"/>
            <a:ext cx="147674" cy="14767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850592" y="2533534"/>
            <a:ext cx="4274682" cy="3971451"/>
            <a:chOff x="1850592" y="2533534"/>
            <a:chExt cx="4274682" cy="3971451"/>
          </a:xfrm>
        </p:grpSpPr>
        <p:grpSp>
          <p:nvGrpSpPr>
            <p:cNvPr id="11" name="Group 10"/>
            <p:cNvGrpSpPr/>
            <p:nvPr/>
          </p:nvGrpSpPr>
          <p:grpSpPr>
            <a:xfrm>
              <a:off x="2077739" y="3100438"/>
              <a:ext cx="3357861" cy="3235047"/>
              <a:chOff x="1429657" y="1966686"/>
              <a:chExt cx="2423886" cy="235131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429657" y="4303486"/>
                <a:ext cx="24238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429657" y="1966686"/>
                <a:ext cx="0" cy="23513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95257" y="6012542"/>
                  <a:ext cx="53001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257" y="6012542"/>
                  <a:ext cx="530017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50592" y="2533534"/>
                  <a:ext cx="542136" cy="5312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592" y="2533534"/>
                  <a:ext cx="542136" cy="5312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0" y="2483420"/>
            <a:ext cx="5540910" cy="3837551"/>
            <a:chOff x="0" y="2483420"/>
            <a:chExt cx="5540910" cy="3837551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2483420"/>
              <a:ext cx="5540910" cy="3235047"/>
              <a:chOff x="0" y="2483420"/>
              <a:chExt cx="5540910" cy="3235047"/>
            </a:xfrm>
          </p:grpSpPr>
          <p:grpSp>
            <p:nvGrpSpPr>
              <p:cNvPr id="15" name="Group 14"/>
              <p:cNvGrpSpPr/>
              <p:nvPr/>
            </p:nvGrpSpPr>
            <p:grpSpPr>
              <a:xfrm rot="19800000">
                <a:off x="1052286" y="2483420"/>
                <a:ext cx="3357861" cy="3235047"/>
                <a:chOff x="4724400" y="2097315"/>
                <a:chExt cx="2423886" cy="2351314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4724400" y="4434115"/>
                  <a:ext cx="242388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4724400" y="2097315"/>
                  <a:ext cx="0" cy="23513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038337" y="4199101"/>
                    <a:ext cx="502573" cy="51886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 smtClean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8337" y="4199101"/>
                    <a:ext cx="502573" cy="51886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0" y="2897825"/>
                    <a:ext cx="514692" cy="5690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 smtClean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2897825"/>
                    <a:ext cx="514692" cy="56906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Freeform 44"/>
            <p:cNvSpPr/>
            <p:nvPr/>
          </p:nvSpPr>
          <p:spPr>
            <a:xfrm>
              <a:off x="3185886" y="5696857"/>
              <a:ext cx="246743" cy="624114"/>
            </a:xfrm>
            <a:custGeom>
              <a:avLst/>
              <a:gdLst>
                <a:gd name="connsiteX0" fmla="*/ 268515 w 268515"/>
                <a:gd name="connsiteY0" fmla="*/ 645885 h 645885"/>
                <a:gd name="connsiteX1" fmla="*/ 0 w 268515"/>
                <a:gd name="connsiteY1" fmla="*/ 0 h 6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515" h="645885">
                  <a:moveTo>
                    <a:pt x="268515" y="645885"/>
                  </a:moveTo>
                  <a:cubicBezTo>
                    <a:pt x="255814" y="426357"/>
                    <a:pt x="243114" y="206829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70316" y="5588767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dirty="0" smtClean="0">
                  <a:solidFill>
                    <a:schemeClr val="accent1"/>
                  </a:solidFill>
                </a:rPr>
                <a:t>θ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20974" y="1592800"/>
                <a:ext cx="7553305" cy="119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400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0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4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74" y="1592800"/>
                <a:ext cx="7553305" cy="11903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14295" y="4721606"/>
                <a:ext cx="3126453" cy="119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95" y="4721606"/>
                <a:ext cx="3126453" cy="11903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20975" y="2895908"/>
                <a:ext cx="4723026" cy="1189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75" y="2895908"/>
                <a:ext cx="4723026" cy="11893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model rotations – 3 dimensional</a:t>
            </a:r>
            <a:endParaRPr lang="en-US" dirty="0"/>
          </a:p>
        </p:txBody>
      </p:sp>
      <p:pic>
        <p:nvPicPr>
          <p:cNvPr id="4" name="The Aerospace Euler Angl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7141" y="1530804"/>
            <a:ext cx="8715828" cy="4902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71" y="3124199"/>
            <a:ext cx="3258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First Idea:</a:t>
            </a:r>
          </a:p>
          <a:p>
            <a:r>
              <a:rPr lang="en-US" sz="4400" dirty="0" smtClean="0"/>
              <a:t>Euler angles</a:t>
            </a:r>
          </a:p>
          <a:p>
            <a:r>
              <a:rPr lang="en-US" sz="3600" kern="1200" dirty="0" smtClean="0">
                <a:solidFill>
                  <a:schemeClr val="tx1"/>
                </a:solidFill>
              </a:rPr>
              <a:t>(yaw, pitch, roll)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458</Words>
  <Application>Microsoft Office PowerPoint</Application>
  <PresentationFormat>Widescreen</PresentationFormat>
  <Paragraphs>119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Aerospace Modeling Tutorial Lecture 1 – Rigid Body Dynamics</vt:lpstr>
      <vt:lpstr>Reference frames</vt:lpstr>
      <vt:lpstr>Translational Dynamics</vt:lpstr>
      <vt:lpstr>Rotational Dynamics</vt:lpstr>
      <vt:lpstr>Rotational sim</vt:lpstr>
      <vt:lpstr>Rotational sim</vt:lpstr>
      <vt:lpstr>We know the angular velocity, but not the angle</vt:lpstr>
      <vt:lpstr>How to model rotations – 1 dimension</vt:lpstr>
      <vt:lpstr>How to model rotations – 3 dimensional</vt:lpstr>
      <vt:lpstr>Euler angles – how do we express the rotation?</vt:lpstr>
      <vt:lpstr>How do we use this with our rigid body equations?</vt:lpstr>
      <vt:lpstr>PowerPoint Presentation</vt:lpstr>
      <vt:lpstr>PowerPoint Presentation</vt:lpstr>
      <vt:lpstr>Euler angles – why don’t we use them?</vt:lpstr>
      <vt:lpstr>A: Quaternions or Rotation Matrices!</vt:lpstr>
      <vt:lpstr>Quaternions in 15 seconds</vt:lpstr>
      <vt:lpstr>Rotation Matrices a.k.a. Direction Cosine Matrices</vt:lpstr>
      <vt:lpstr>Rotation Matrices a.k.a. Direction Cosine Matrices</vt:lpstr>
      <vt:lpstr>DCM sim</vt:lpstr>
      <vt:lpstr>DCM sim</vt:lpstr>
      <vt:lpstr>What makes DCMs hard?</vt:lpstr>
      <vt:lpstr>PowerPoint Presentation</vt:lpstr>
      <vt:lpstr>Homework 2: Match two simulations with different states</vt:lpstr>
      <vt:lpstr>Homework 3: minimum torque satellite de-tumble Multiple shooting with 200 timesteps, rk4 integrator</vt:lpstr>
      <vt:lpstr>Homework 4: OPTIONAL BONUS QUESTION same problem as homework 3, but in minimal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Lecture 1</dc:title>
  <dc:creator>Greg Horn</dc:creator>
  <cp:lastModifiedBy>Greg Horn</cp:lastModifiedBy>
  <cp:revision>53</cp:revision>
  <dcterms:created xsi:type="dcterms:W3CDTF">2015-01-20T11:13:53Z</dcterms:created>
  <dcterms:modified xsi:type="dcterms:W3CDTF">2015-01-21T10:54:24Z</dcterms:modified>
</cp:coreProperties>
</file>